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3" r:id="rId5"/>
    <p:sldId id="264" r:id="rId6"/>
    <p:sldId id="265" r:id="rId7"/>
    <p:sldId id="257" r:id="rId8"/>
    <p:sldId id="260" r:id="rId9"/>
    <p:sldId id="266" r:id="rId10"/>
    <p:sldId id="267" r:id="rId11"/>
    <p:sldId id="268" r:id="rId12"/>
    <p:sldId id="261" r:id="rId13"/>
    <p:sldId id="269" r:id="rId14"/>
    <p:sldId id="274" r:id="rId15"/>
    <p:sldId id="272" r:id="rId16"/>
    <p:sldId id="273" r:id="rId17"/>
    <p:sldId id="271" r:id="rId18"/>
    <p:sldId id="262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9BCC"/>
    <a:srgbClr val="5AC0A0"/>
    <a:srgbClr val="7A83C1"/>
    <a:srgbClr val="50A88B"/>
    <a:srgbClr val="6A66B1"/>
    <a:srgbClr val="4F89B4"/>
    <a:srgbClr val="4799B0"/>
    <a:srgbClr val="304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424"/>
  </p:normalViewPr>
  <p:slideViewPr>
    <p:cSldViewPr snapToGrid="0" snapToObjects="1">
      <p:cViewPr varScale="1">
        <p:scale>
          <a:sx n="74" d="100"/>
          <a:sy n="74" d="100"/>
        </p:scale>
        <p:origin x="57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5 May 2018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639061" y="5975935"/>
            <a:ext cx="2524730" cy="410369"/>
          </a:xfrm>
          <a:prstGeom prst="rect">
            <a:avLst/>
          </a:prstGeom>
        </p:spPr>
        <p:txBody>
          <a:bodyPr wrap="none" lIns="50800" tIns="50800" rIns="50800" bIns="50800" anchor="b">
            <a:spAutoFit/>
          </a:bodyPr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www.sterlitetech.com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1123C6-DEC0-0D41-9525-9436A7FC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1" y="2028063"/>
            <a:ext cx="10972800" cy="2814411"/>
          </a:xfrm>
        </p:spPr>
        <p:txBody>
          <a:bodyPr/>
          <a:lstStyle>
            <a:lvl1pPr>
              <a:defRPr sz="6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590E3-3483-6545-AC6C-9815188B08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6" y="513291"/>
            <a:ext cx="2878667" cy="10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8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utterstock_380731009.jpg" descr="shutterstock_380731009.jpg"/>
          <p:cNvPicPr>
            <a:picLocks noChangeAspect="1"/>
          </p:cNvPicPr>
          <p:nvPr/>
        </p:nvPicPr>
        <p:blipFill>
          <a:blip r:embed="rId2">
            <a:alphaModFix amt="23704"/>
            <a:extLst/>
          </a:blip>
          <a:stretch>
            <a:fillRect/>
          </a:stretch>
        </p:blipFill>
        <p:spPr>
          <a:xfrm>
            <a:off x="-1799" y="-18037"/>
            <a:ext cx="4689602" cy="689407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"/>
          <p:cNvSpPr/>
          <p:nvPr/>
        </p:nvSpPr>
        <p:spPr>
          <a:xfrm>
            <a:off x="-4504" y="-1"/>
            <a:ext cx="4695012" cy="6876037"/>
          </a:xfrm>
          <a:prstGeom prst="rect">
            <a:avLst/>
          </a:prstGeom>
          <a:gradFill>
            <a:gsLst>
              <a:gs pos="0">
                <a:srgbClr val="0D29B3">
                  <a:alpha val="82747"/>
                </a:srgbClr>
              </a:gs>
              <a:gs pos="100000">
                <a:srgbClr val="18D521">
                  <a:alpha val="82747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2B9EC-D0B4-E940-8752-09BC48CD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6" y="2683954"/>
            <a:ext cx="3602792" cy="1508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D56F7-CC45-4345-B01D-007AA63E8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2600" y="1817688"/>
            <a:ext cx="5138738" cy="3168650"/>
          </a:xfrm>
        </p:spPr>
        <p:txBody>
          <a:bodyPr anchor="ctr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8BDF4-DB72-9342-9666-024FE0E6EB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7" y="535870"/>
            <a:ext cx="2099994" cy="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5838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"/>
          <p:cNvSpPr/>
          <p:nvPr/>
        </p:nvSpPr>
        <p:spPr>
          <a:xfrm>
            <a:off x="-4138" y="0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3218-217B-494A-AA85-B666F0B4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4EBBD-F344-BC42-8A59-4A611AD90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538" y="1719263"/>
            <a:ext cx="11137900" cy="40830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062C53C-70C0-244F-ABC2-135CA0E50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48622-2368-264A-BE1E-E52AA6EC9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9" y="193342"/>
            <a:ext cx="1901522" cy="6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211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"/>
          <p:cNvSpPr/>
          <p:nvPr/>
        </p:nvSpPr>
        <p:spPr>
          <a:xfrm>
            <a:off x="-19216" y="-3918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2A9CF0-0367-FB40-8CEA-97FBE45C66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A9349-158E-114A-BD72-4ECE28457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9" y="193342"/>
            <a:ext cx="1901522" cy="6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904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"/>
          <p:cNvSpPr/>
          <p:nvPr/>
        </p:nvSpPr>
        <p:spPr>
          <a:xfrm>
            <a:off x="-19216" y="-3918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" name="Picture 29"/>
          <p:cNvSpPr>
            <a:spLocks noGrp="1"/>
          </p:cNvSpPr>
          <p:nvPr>
            <p:ph type="pic" sz="half" idx="13"/>
          </p:nvPr>
        </p:nvSpPr>
        <p:spPr>
          <a:xfrm>
            <a:off x="8220082" y="1036631"/>
            <a:ext cx="3975717" cy="5843997"/>
          </a:xfrm>
          <a:prstGeom prst="rect">
            <a:avLst/>
          </a:prstGeom>
        </p:spPr>
        <p:txBody>
          <a:bodyPr lIns="91439" rIns="91439"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61" name="Image"/>
          <p:cNvSpPr>
            <a:spLocks noGrp="1"/>
          </p:cNvSpPr>
          <p:nvPr>
            <p:ph type="pic" sz="half" idx="14"/>
          </p:nvPr>
        </p:nvSpPr>
        <p:spPr>
          <a:xfrm>
            <a:off x="4042363" y="1043659"/>
            <a:ext cx="4178225" cy="5831301"/>
          </a:xfrm>
          <a:prstGeom prst="rect">
            <a:avLst/>
          </a:prstGeom>
        </p:spPr>
        <p:txBody>
          <a:bodyPr lIns="91439" rIns="91439"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2" name="Image"/>
          <p:cNvSpPr>
            <a:spLocks noGrp="1"/>
          </p:cNvSpPr>
          <p:nvPr>
            <p:ph type="pic" sz="half" idx="15"/>
          </p:nvPr>
        </p:nvSpPr>
        <p:spPr>
          <a:xfrm>
            <a:off x="-3577" y="1053978"/>
            <a:ext cx="4045940" cy="5810751"/>
          </a:xfrm>
          <a:prstGeom prst="rect">
            <a:avLst/>
          </a:prstGeom>
        </p:spPr>
        <p:txBody>
          <a:bodyPr lIns="91439" rIns="91439"/>
          <a:lstStyle>
            <a:lvl1pPr>
              <a:defRPr>
                <a:noFill/>
              </a:defRPr>
            </a:lvl1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63" name="Rounded Rectangle"/>
          <p:cNvSpPr>
            <a:spLocks noGrp="1"/>
          </p:cNvSpPr>
          <p:nvPr>
            <p:ph type="body" sz="quarter" idx="16"/>
          </p:nvPr>
        </p:nvSpPr>
        <p:spPr>
          <a:xfrm>
            <a:off x="301238" y="3745585"/>
            <a:ext cx="3410715" cy="2859408"/>
          </a:xfrm>
          <a:prstGeom prst="roundRect">
            <a:avLst>
              <a:gd name="adj" fmla="val 3315"/>
            </a:avLst>
          </a:prstGeom>
          <a:solidFill>
            <a:srgbClr val="2582B6">
              <a:alpha val="90315"/>
            </a:srgbClr>
          </a:solidFill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r>
              <a:rPr lang="en-US" smtClean="0"/>
              <a:t>Edit Master text styles</a:t>
            </a:r>
          </a:p>
        </p:txBody>
      </p:sp>
      <p:sp>
        <p:nvSpPr>
          <p:cNvPr id="67" name="Rounded Rectangle"/>
          <p:cNvSpPr>
            <a:spLocks noGrp="1"/>
          </p:cNvSpPr>
          <p:nvPr>
            <p:ph type="body" sz="quarter" idx="19"/>
          </p:nvPr>
        </p:nvSpPr>
        <p:spPr>
          <a:xfrm>
            <a:off x="4424826" y="3726443"/>
            <a:ext cx="3410714" cy="2859408"/>
          </a:xfrm>
          <a:prstGeom prst="roundRect">
            <a:avLst>
              <a:gd name="adj" fmla="val 3315"/>
            </a:avLst>
          </a:prstGeom>
          <a:solidFill>
            <a:srgbClr val="6257B3">
              <a:alpha val="90315"/>
            </a:srgbClr>
          </a:solidFill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r>
              <a:rPr lang="en-US" smtClean="0"/>
              <a:t>Edit Master text styles</a:t>
            </a:r>
          </a:p>
        </p:txBody>
      </p:sp>
      <p:sp>
        <p:nvSpPr>
          <p:cNvPr id="71" name="Rounded Rectangle"/>
          <p:cNvSpPr>
            <a:spLocks noGrp="1"/>
          </p:cNvSpPr>
          <p:nvPr>
            <p:ph type="body" sz="quarter" idx="23"/>
          </p:nvPr>
        </p:nvSpPr>
        <p:spPr>
          <a:xfrm>
            <a:off x="8491240" y="3726443"/>
            <a:ext cx="3410715" cy="2859408"/>
          </a:xfrm>
          <a:prstGeom prst="roundRect">
            <a:avLst>
              <a:gd name="adj" fmla="val 3315"/>
            </a:avLst>
          </a:prstGeom>
          <a:solidFill>
            <a:srgbClr val="02A27C">
              <a:alpha val="90315"/>
            </a:srgbClr>
          </a:solidFill>
        </p:spPr>
        <p:txBody>
          <a:bodyPr anchor="ctr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  <a:r>
              <a:rPr lang="en-US" smtClean="0"/>
              <a:t>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B403B51-449A-F04D-8120-455AD130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C66B62B-66D8-4B4F-AA03-7C3E99248B74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25127-63A4-9547-8CF6-E9EF414F8B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9" y="193342"/>
            <a:ext cx="1901522" cy="6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33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0" y="-4812"/>
            <a:ext cx="12230432" cy="1059606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7" name="Rectangle"/>
          <p:cNvSpPr>
            <a:spLocks noGrp="1"/>
          </p:cNvSpPr>
          <p:nvPr>
            <p:ph type="body" sz="half" idx="13"/>
          </p:nvPr>
        </p:nvSpPr>
        <p:spPr>
          <a:xfrm>
            <a:off x="9237249" y="1054794"/>
            <a:ext cx="2952926" cy="5811987"/>
          </a:xfrm>
          <a:prstGeom prst="rect">
            <a:avLst/>
          </a:prstGeom>
          <a:solidFill>
            <a:srgbClr val="7C84E0">
              <a:alpha val="26637"/>
            </a:srgbClr>
          </a:solid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smtClean="0"/>
              <a:t>Edit Master text styles</a:t>
            </a:r>
          </a:p>
        </p:txBody>
      </p:sp>
      <p:sp>
        <p:nvSpPr>
          <p:cNvPr id="188" name="Rectangle"/>
          <p:cNvSpPr>
            <a:spLocks noGrp="1"/>
          </p:cNvSpPr>
          <p:nvPr>
            <p:ph type="body" sz="half" idx="14"/>
          </p:nvPr>
        </p:nvSpPr>
        <p:spPr>
          <a:xfrm>
            <a:off x="6284324" y="1054794"/>
            <a:ext cx="2952926" cy="5811987"/>
          </a:xfrm>
          <a:prstGeom prst="rect">
            <a:avLst/>
          </a:prstGeom>
          <a:solidFill>
            <a:srgbClr val="58C0E0">
              <a:alpha val="25533"/>
            </a:srgbClr>
          </a:solid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smtClean="0"/>
              <a:t>Edit Master text styles</a:t>
            </a:r>
          </a:p>
        </p:txBody>
      </p:sp>
      <p:sp>
        <p:nvSpPr>
          <p:cNvPr id="189" name="Rectangle"/>
          <p:cNvSpPr>
            <a:spLocks noGrp="1"/>
          </p:cNvSpPr>
          <p:nvPr>
            <p:ph type="body" sz="half" idx="15"/>
          </p:nvPr>
        </p:nvSpPr>
        <p:spPr>
          <a:xfrm>
            <a:off x="3307519" y="1054794"/>
            <a:ext cx="2976535" cy="5811987"/>
          </a:xfrm>
          <a:prstGeom prst="rect">
            <a:avLst/>
          </a:prstGeom>
          <a:solidFill>
            <a:srgbClr val="6CE0B8">
              <a:alpha val="28394"/>
            </a:srgbClr>
          </a:solidFill>
        </p:spPr>
        <p:txBody>
          <a:bodyPr anchor="ctr"/>
          <a:lstStyle>
            <a:lvl1pPr>
              <a:defRPr>
                <a:noFill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lang="en-US" smtClean="0"/>
              <a:t>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0215281-CF32-884E-8B0E-B81A11D8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" y="125608"/>
            <a:ext cx="9161579" cy="8005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C93255A-39A1-0E42-AAA5-57B2211D8813}"/>
              </a:ext>
            </a:extLst>
          </p:cNvPr>
          <p:cNvSpPr txBox="1">
            <a:spLocks/>
          </p:cNvSpPr>
          <p:nvPr userDrawn="1"/>
        </p:nvSpPr>
        <p:spPr>
          <a:xfrm>
            <a:off x="1192416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791B352-F325-CB46-8CDC-5F84754C8C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594" y="1461861"/>
            <a:ext cx="2649863" cy="3087688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895DB5-1FAB-1B40-BA62-1D7DA0DB6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779" y="193342"/>
            <a:ext cx="1901522" cy="68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843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"/>
          <p:cNvSpPr/>
          <p:nvPr userDrawn="1"/>
        </p:nvSpPr>
        <p:spPr>
          <a:xfrm>
            <a:off x="0" y="-1"/>
            <a:ext cx="12230432" cy="6858001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8D521">
                  <a:alpha val="89412"/>
                </a:srgbClr>
              </a:gs>
            </a:gsLst>
            <a:lin ang="2413842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0545F-2DC0-AD4C-8EEE-A6BCC558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16" y="1311274"/>
            <a:ext cx="10972800" cy="1508126"/>
          </a:xfrm>
        </p:spPr>
        <p:txBody>
          <a:bodyPr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559D-C1CE-8747-8028-6E91AC21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4472" y="3156857"/>
            <a:ext cx="9361488" cy="2819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1601A0-D2CB-BA4A-B01A-EBB34C013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924168" y="6605588"/>
            <a:ext cx="245751" cy="22570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372231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730DA-70FB-E24B-AEE6-929CF6ED0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77" y="2664177"/>
            <a:ext cx="4370135" cy="15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220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1997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utterstock_380731009.jpg" descr="shutterstock_380731009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14849" y="-8977"/>
            <a:ext cx="12221734" cy="687595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/>
          <p:cNvSpPr/>
          <p:nvPr/>
        </p:nvSpPr>
        <p:spPr>
          <a:xfrm>
            <a:off x="-28658" y="-21009"/>
            <a:ext cx="12249316" cy="6925419"/>
          </a:xfrm>
          <a:prstGeom prst="rect">
            <a:avLst/>
          </a:prstGeom>
          <a:gradFill>
            <a:gsLst>
              <a:gs pos="0">
                <a:srgbClr val="0D29B3">
                  <a:alpha val="89412"/>
                </a:srgbClr>
              </a:gs>
              <a:gs pos="100000">
                <a:srgbClr val="16D562">
                  <a:alpha val="89412"/>
                </a:srgbClr>
              </a:gs>
            </a:gsLst>
            <a:lin ang="1152097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rPr dirty="0"/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12232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9738" y="6605588"/>
            <a:ext cx="245751" cy="22570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3" r:id="rId8"/>
    <p:sldLayoutId id="2147483674" r:id="rId9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chemeClr val="bg1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76E17-6652-6646-9CDE-F75A2C8B8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61" y="5975935"/>
            <a:ext cx="2750753" cy="410369"/>
          </a:xfrm>
        </p:spPr>
        <p:txBody>
          <a:bodyPr/>
          <a:lstStyle/>
          <a:p>
            <a:r>
              <a:rPr lang="en-US" dirty="0" smtClean="0"/>
              <a:t>www.sterlite-tg.com.cn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5BE92F-718F-E040-882D-514FAFBB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09" y="1937912"/>
            <a:ext cx="10972800" cy="2814411"/>
          </a:xfrm>
        </p:spPr>
        <p:txBody>
          <a:bodyPr/>
          <a:lstStyle/>
          <a:p>
            <a:r>
              <a:rPr lang="en-US" altLang="zh-CN" sz="4000" u="sng" dirty="0">
                <a:sym typeface="Arial" pitchFamily="34" charset="0"/>
              </a:rPr>
              <a:t>Jiangsu </a:t>
            </a:r>
            <a:r>
              <a:rPr lang="en-US" altLang="zh-CN" sz="4000" u="sng" dirty="0" err="1">
                <a:sym typeface="Arial" pitchFamily="34" charset="0"/>
              </a:rPr>
              <a:t>Sterlite</a:t>
            </a:r>
            <a:r>
              <a:rPr lang="en-US" altLang="zh-CN" sz="4000" u="sng" dirty="0">
                <a:sym typeface="Arial" pitchFamily="34" charset="0"/>
              </a:rPr>
              <a:t> </a:t>
            </a:r>
            <a:r>
              <a:rPr lang="en-US" altLang="zh-CN" sz="4000" u="sng" dirty="0" err="1">
                <a:sym typeface="Arial" pitchFamily="34" charset="0"/>
              </a:rPr>
              <a:t>Tongguang</a:t>
            </a:r>
            <a:r>
              <a:rPr lang="en-US" altLang="zh-CN" sz="4000" u="sng" dirty="0">
                <a:sym typeface="Arial" pitchFamily="34" charset="0"/>
              </a:rPr>
              <a:t> </a:t>
            </a:r>
            <a:r>
              <a:rPr lang="en-US" altLang="zh-CN" sz="4000" u="sng" dirty="0" smtClean="0">
                <a:sym typeface="Arial" pitchFamily="34" charset="0"/>
              </a:rPr>
              <a:t>Fiber </a:t>
            </a:r>
            <a:r>
              <a:rPr lang="en-US" altLang="zh-CN" sz="4000" u="sng" dirty="0">
                <a:sym typeface="Arial" pitchFamily="34" charset="0"/>
              </a:rPr>
              <a:t>Co. Ltd</a:t>
            </a:r>
            <a:r>
              <a:rPr lang="en-US" altLang="zh-CN" sz="4000" u="sng" dirty="0" smtClean="0">
                <a:sym typeface="Arial" pitchFamily="34" charset="0"/>
              </a:rPr>
              <a:t>.</a:t>
            </a:r>
            <a:r>
              <a:rPr lang="en-US" altLang="zh-CN" u="sng" dirty="0" smtClean="0">
                <a:sym typeface="Arial" pitchFamily="34" charset="0"/>
              </a:rPr>
              <a:t/>
            </a:r>
            <a:br>
              <a:rPr lang="en-US" altLang="zh-CN" u="sng" dirty="0" smtClean="0">
                <a:sym typeface="Arial" pitchFamily="34" charset="0"/>
              </a:rPr>
            </a:br>
            <a:r>
              <a:rPr lang="en-US" altLang="zh-CN" u="sng" dirty="0" smtClean="0">
                <a:sym typeface="Arial" pitchFamily="34" charset="0"/>
              </a:rPr>
              <a:t/>
            </a:r>
            <a:br>
              <a:rPr lang="en-US" altLang="zh-CN" u="sng" dirty="0" smtClean="0">
                <a:sym typeface="Arial" pitchFamily="34" charset="0"/>
              </a:rPr>
            </a:br>
            <a:r>
              <a:rPr lang="en-US" altLang="zh-CN" u="sng" dirty="0">
                <a:sym typeface="Arial" pitchFamily="34" charset="0"/>
              </a:rPr>
              <a:t/>
            </a:r>
            <a:br>
              <a:rPr lang="en-US" altLang="zh-CN" u="sng" dirty="0">
                <a:sym typeface="Arial" pitchFamily="34" charset="0"/>
              </a:rPr>
            </a:br>
            <a:r>
              <a:rPr lang="en-US" altLang="zh-CN" dirty="0" smtClean="0">
                <a:sym typeface="Arial" pitchFamily="34" charset="0"/>
              </a:rPr>
              <a:t>Corporate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3" name="Rounded Rectangle"/>
          <p:cNvSpPr/>
          <p:nvPr/>
        </p:nvSpPr>
        <p:spPr>
          <a:xfrm>
            <a:off x="416200" y="3011633"/>
            <a:ext cx="2591360" cy="2121645"/>
          </a:xfrm>
          <a:prstGeom prst="roundRect">
            <a:avLst>
              <a:gd name="adj" fmla="val 10072"/>
            </a:avLst>
          </a:prstGeom>
          <a:solidFill>
            <a:srgbClr val="FFFFFF"/>
          </a:solidFill>
          <a:ln w="19050">
            <a:solidFill>
              <a:srgbClr val="E3E3E3"/>
            </a:solidFill>
          </a:ln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600"/>
              </a:spcBef>
              <a:defRPr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4" name="Rounded Rectangle"/>
          <p:cNvSpPr/>
          <p:nvPr/>
        </p:nvSpPr>
        <p:spPr>
          <a:xfrm>
            <a:off x="6251450" y="3028142"/>
            <a:ext cx="2591359" cy="2088627"/>
          </a:xfrm>
          <a:prstGeom prst="roundRect">
            <a:avLst>
              <a:gd name="adj" fmla="val 11101"/>
            </a:avLst>
          </a:prstGeom>
          <a:solidFill>
            <a:srgbClr val="FFFFFF"/>
          </a:solidFill>
          <a:ln w="19050">
            <a:solidFill>
              <a:srgbClr val="E3E3E3"/>
            </a:solidFill>
          </a:ln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600"/>
              </a:spcBef>
              <a:defRPr sz="2400"/>
            </a:pPr>
            <a:endParaRPr/>
          </a:p>
        </p:txBody>
      </p:sp>
      <p:sp>
        <p:nvSpPr>
          <p:cNvPr id="5" name="Rounded Rectangle"/>
          <p:cNvSpPr/>
          <p:nvPr/>
        </p:nvSpPr>
        <p:spPr>
          <a:xfrm>
            <a:off x="3350311" y="3015373"/>
            <a:ext cx="2591360" cy="2088627"/>
          </a:xfrm>
          <a:prstGeom prst="roundRect">
            <a:avLst>
              <a:gd name="adj" fmla="val 11101"/>
            </a:avLst>
          </a:prstGeom>
          <a:solidFill>
            <a:srgbClr val="FFFFFF"/>
          </a:solidFill>
          <a:ln w="19050">
            <a:solidFill>
              <a:srgbClr val="E3E3E3"/>
            </a:solidFill>
          </a:ln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600"/>
              </a:spcBef>
              <a:defRPr sz="1600">
                <a:solidFill>
                  <a:srgbClr val="404040"/>
                </a:solidFill>
              </a:defRPr>
            </a:pPr>
            <a:endParaRPr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11869738" y="6578297"/>
            <a:ext cx="245751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Operational &amp; Manufacturing Capability"/>
          <p:cNvSpPr txBox="1">
            <a:spLocks/>
          </p:cNvSpPr>
          <p:nvPr/>
        </p:nvSpPr>
        <p:spPr>
          <a:xfrm>
            <a:off x="245668" y="303297"/>
            <a:ext cx="10871201" cy="46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406" tIns="54406" rIns="54406" bIns="54406" anchor="ctr">
            <a:normAutofit/>
          </a:bodyPr>
          <a:lstStyle>
            <a:lvl1pPr marL="0" marR="0" indent="0" algn="l" defTabSz="88696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16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/>
              <a:t>Operational &amp; Manufacturing Capability</a:t>
            </a:r>
            <a:endParaRPr lang="en-US" dirty="0"/>
          </a:p>
        </p:txBody>
      </p:sp>
      <p:sp>
        <p:nvSpPr>
          <p:cNvPr id="8" name="Rounded Rectangle"/>
          <p:cNvSpPr/>
          <p:nvPr/>
        </p:nvSpPr>
        <p:spPr>
          <a:xfrm>
            <a:off x="411716" y="2804993"/>
            <a:ext cx="2595842" cy="637195"/>
          </a:xfrm>
          <a:prstGeom prst="roundRect">
            <a:avLst>
              <a:gd name="adj" fmla="val 50000"/>
            </a:avLst>
          </a:prstGeom>
          <a:solidFill>
            <a:srgbClr val="77B38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44063"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9" name="Manufacturing Equipment"/>
          <p:cNvSpPr txBox="1"/>
          <p:nvPr/>
        </p:nvSpPr>
        <p:spPr>
          <a:xfrm>
            <a:off x="785749" y="2804993"/>
            <a:ext cx="1852262" cy="634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 anchor="ctr">
            <a:spAutoFit/>
          </a:bodyPr>
          <a:lstStyle>
            <a:lvl1pPr algn="ctr" defTabSz="544063">
              <a:defRPr sz="1800" b="1">
                <a:solidFill>
                  <a:srgbClr val="FFFFFF"/>
                </a:solidFill>
              </a:defRPr>
            </a:lvl1pPr>
          </a:lstStyle>
          <a:p>
            <a:r>
              <a:t>Manufacturing Equipment</a:t>
            </a:r>
          </a:p>
        </p:txBody>
      </p:sp>
      <p:sp>
        <p:nvSpPr>
          <p:cNvPr id="10" name="Best in class raw material providers &amp; machine OEMs"/>
          <p:cNvSpPr txBox="1"/>
          <p:nvPr/>
        </p:nvSpPr>
        <p:spPr>
          <a:xfrm>
            <a:off x="414052" y="3558937"/>
            <a:ext cx="2466187" cy="99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>
            <a:spAutoFit/>
          </a:bodyPr>
          <a:lstStyle>
            <a:lvl1pPr indent="182562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383838"/>
                </a:solidFill>
              </a:defRPr>
            </a:lvl1pPr>
          </a:lstStyle>
          <a:p>
            <a:pPr algn="ctr"/>
            <a:r>
              <a:rPr dirty="0"/>
              <a:t>Best in class raw material providers &amp; machine </a:t>
            </a:r>
            <a:r>
              <a:rPr dirty="0" smtClean="0"/>
              <a:t>OEMs</a:t>
            </a:r>
            <a:r>
              <a:rPr lang="en-US" dirty="0" smtClean="0"/>
              <a:t> for </a:t>
            </a:r>
            <a:r>
              <a:rPr lang="en-US" dirty="0" err="1" smtClean="0"/>
              <a:t>Fibre</a:t>
            </a:r>
            <a:r>
              <a:rPr lang="en-US" dirty="0" smtClean="0"/>
              <a:t> Drawing and Glass Stretching</a:t>
            </a:r>
            <a:endParaRPr dirty="0"/>
          </a:p>
        </p:txBody>
      </p:sp>
      <p:sp>
        <p:nvSpPr>
          <p:cNvPr id="11" name="Rounded Rectangle"/>
          <p:cNvSpPr/>
          <p:nvPr/>
        </p:nvSpPr>
        <p:spPr>
          <a:xfrm>
            <a:off x="9178902" y="3148455"/>
            <a:ext cx="2596898" cy="1955880"/>
          </a:xfrm>
          <a:prstGeom prst="roundRect">
            <a:avLst>
              <a:gd name="adj" fmla="val 11464"/>
            </a:avLst>
          </a:prstGeom>
          <a:solidFill>
            <a:srgbClr val="FFFFFF"/>
          </a:solidFill>
          <a:ln w="19050">
            <a:solidFill>
              <a:srgbClr val="E3E3E3"/>
            </a:solidFill>
          </a:ln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600"/>
              </a:spcBef>
              <a:defRPr>
                <a:solidFill>
                  <a:srgbClr val="40404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12" name="IT enabled traceability via SAP &amp; CRM.…"/>
          <p:cNvSpPr txBox="1"/>
          <p:nvPr/>
        </p:nvSpPr>
        <p:spPr>
          <a:xfrm>
            <a:off x="9128652" y="3629612"/>
            <a:ext cx="2465548" cy="129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>
            <a:spAutoFit/>
          </a:bodyPr>
          <a:lstStyle/>
          <a:p>
            <a:pPr lvl="1"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404040"/>
                </a:solidFill>
              </a:defRPr>
            </a:pPr>
            <a:r>
              <a:rPr dirty="0"/>
              <a:t>IT enabled traceability via SAP &amp; CRM.</a:t>
            </a:r>
          </a:p>
          <a:p>
            <a:pPr lvl="1"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404040"/>
                </a:solidFill>
              </a:defRPr>
            </a:pPr>
            <a:r>
              <a:rPr dirty="0"/>
              <a:t>Completely IT enabled integrated system from </a:t>
            </a:r>
            <a:r>
              <a:rPr dirty="0" smtClean="0"/>
              <a:t>RF</a:t>
            </a:r>
            <a:r>
              <a:rPr lang="en-US" dirty="0" smtClean="0"/>
              <a:t>Q</a:t>
            </a:r>
            <a:r>
              <a:rPr dirty="0" smtClean="0"/>
              <a:t> </a:t>
            </a:r>
            <a:r>
              <a:rPr dirty="0"/>
              <a:t>to Sales</a:t>
            </a:r>
          </a:p>
        </p:txBody>
      </p:sp>
      <p:sp>
        <p:nvSpPr>
          <p:cNvPr id="13" name="Rounded Rectangle"/>
          <p:cNvSpPr/>
          <p:nvPr/>
        </p:nvSpPr>
        <p:spPr>
          <a:xfrm>
            <a:off x="9178903" y="2836652"/>
            <a:ext cx="2596897" cy="637201"/>
          </a:xfrm>
          <a:prstGeom prst="roundRect">
            <a:avLst>
              <a:gd name="adj" fmla="val 50000"/>
            </a:avLst>
          </a:prstGeom>
          <a:solidFill>
            <a:srgbClr val="26BA9D"/>
          </a:solidFill>
          <a:ln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544063"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14" name="Quality Checks"/>
          <p:cNvSpPr txBox="1"/>
          <p:nvPr/>
        </p:nvSpPr>
        <p:spPr>
          <a:xfrm>
            <a:off x="9272218" y="2971235"/>
            <a:ext cx="2410267" cy="36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 anchor="ctr">
            <a:spAutoFit/>
          </a:bodyPr>
          <a:lstStyle>
            <a:lvl1pPr algn="ctr" defTabSz="544063">
              <a:defRPr sz="1800" b="1">
                <a:solidFill>
                  <a:srgbClr val="FFFFFF"/>
                </a:solidFill>
              </a:defRPr>
            </a:lvl1pPr>
          </a:lstStyle>
          <a:p>
            <a:r>
              <a:t>Quality Checks</a:t>
            </a:r>
          </a:p>
        </p:txBody>
      </p:sp>
      <p:sp>
        <p:nvSpPr>
          <p:cNvPr id="15" name="Best in Class…"/>
          <p:cNvSpPr txBox="1"/>
          <p:nvPr/>
        </p:nvSpPr>
        <p:spPr>
          <a:xfrm>
            <a:off x="1454944" y="1327269"/>
            <a:ext cx="9282112" cy="1018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/>
          <a:p>
            <a:pPr algn="ctr">
              <a:defRPr sz="3500" b="1">
                <a:solidFill>
                  <a:srgbClr val="2B4BB3"/>
                </a:solidFill>
              </a:defRPr>
            </a:pPr>
            <a:r>
              <a:t>Best in Class </a:t>
            </a:r>
          </a:p>
          <a:p>
            <a:pPr algn="ctr">
              <a:defRPr sz="3000">
                <a:solidFill>
                  <a:srgbClr val="2B4BB3"/>
                </a:solidFill>
              </a:defRPr>
            </a:pPr>
            <a:r>
              <a:t>Manufacturing Infrastructure</a:t>
            </a:r>
          </a:p>
        </p:txBody>
      </p:sp>
      <p:sp>
        <p:nvSpPr>
          <p:cNvPr id="16" name="Rounded Rectangle"/>
          <p:cNvSpPr/>
          <p:nvPr/>
        </p:nvSpPr>
        <p:spPr>
          <a:xfrm>
            <a:off x="3334111" y="2804993"/>
            <a:ext cx="2595843" cy="637201"/>
          </a:xfrm>
          <a:prstGeom prst="roundRect">
            <a:avLst>
              <a:gd name="adj" fmla="val 50000"/>
            </a:avLst>
          </a:prstGeom>
          <a:solidFill>
            <a:srgbClr val="358D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544063">
              <a:lnSpc>
                <a:spcPct val="90000"/>
              </a:lnSpc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17" name="Service Providers"/>
          <p:cNvSpPr txBox="1"/>
          <p:nvPr/>
        </p:nvSpPr>
        <p:spPr>
          <a:xfrm>
            <a:off x="3427426" y="2939575"/>
            <a:ext cx="2409213" cy="36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 anchor="ctr">
            <a:spAutoFit/>
          </a:bodyPr>
          <a:lstStyle>
            <a:lvl1pPr algn="ctr" defTabSz="544063">
              <a:lnSpc>
                <a:spcPct val="90000"/>
              </a:lnSpc>
              <a:defRPr sz="1800" b="1">
                <a:solidFill>
                  <a:srgbClr val="FFFFFF"/>
                </a:solidFill>
              </a:defRPr>
            </a:lvl1pPr>
          </a:lstStyle>
          <a:p>
            <a:r>
              <a:t>Service Providers</a:t>
            </a:r>
          </a:p>
        </p:txBody>
      </p:sp>
      <p:sp>
        <p:nvSpPr>
          <p:cNvPr id="18" name="Best in class Logisitcs Service Providers like:…"/>
          <p:cNvSpPr txBox="1"/>
          <p:nvPr/>
        </p:nvSpPr>
        <p:spPr>
          <a:xfrm>
            <a:off x="3326780" y="3629612"/>
            <a:ext cx="2455541" cy="74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383838"/>
                </a:solidFill>
              </a:defRPr>
            </a:pPr>
            <a:r>
              <a:rPr dirty="0"/>
              <a:t>Best in class </a:t>
            </a:r>
            <a:r>
              <a:rPr dirty="0" smtClean="0"/>
              <a:t>Logistics </a:t>
            </a:r>
            <a:r>
              <a:rPr dirty="0"/>
              <a:t>Service Providers like:</a:t>
            </a:r>
          </a:p>
          <a:p>
            <a:pPr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383838"/>
                </a:solidFill>
              </a:defRPr>
            </a:pPr>
            <a:r>
              <a:rPr dirty="0"/>
              <a:t>DHL , </a:t>
            </a:r>
            <a:r>
              <a:rPr lang="en-US" dirty="0" smtClean="0"/>
              <a:t>UPS</a:t>
            </a:r>
            <a:r>
              <a:rPr dirty="0" smtClean="0"/>
              <a:t> </a:t>
            </a:r>
            <a:r>
              <a:rPr dirty="0"/>
              <a:t>, </a:t>
            </a:r>
            <a:r>
              <a:rPr lang="en-US" dirty="0" smtClean="0"/>
              <a:t>TNT</a:t>
            </a:r>
            <a:endParaRPr dirty="0"/>
          </a:p>
        </p:txBody>
      </p:sp>
      <p:sp>
        <p:nvSpPr>
          <p:cNvPr id="19" name="Rounded Rectangle"/>
          <p:cNvSpPr/>
          <p:nvPr/>
        </p:nvSpPr>
        <p:spPr>
          <a:xfrm>
            <a:off x="6256506" y="2804993"/>
            <a:ext cx="2595842" cy="637201"/>
          </a:xfrm>
          <a:prstGeom prst="roundRect">
            <a:avLst>
              <a:gd name="adj" fmla="val 50000"/>
            </a:avLst>
          </a:prstGeom>
          <a:solidFill>
            <a:srgbClr val="3BBBE2"/>
          </a:solidFill>
          <a:ln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 defTabSz="544063"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/>
          </a:p>
        </p:txBody>
      </p:sp>
      <p:sp>
        <p:nvSpPr>
          <p:cNvPr id="20" name="Process Control"/>
          <p:cNvSpPr txBox="1"/>
          <p:nvPr/>
        </p:nvSpPr>
        <p:spPr>
          <a:xfrm>
            <a:off x="6349820" y="2939575"/>
            <a:ext cx="2409213" cy="36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 anchor="ctr">
            <a:spAutoFit/>
          </a:bodyPr>
          <a:lstStyle>
            <a:lvl1pPr algn="ctr" defTabSz="544063">
              <a:defRPr sz="1800" b="1">
                <a:solidFill>
                  <a:srgbClr val="FFFFFF"/>
                </a:solidFill>
              </a:defRPr>
            </a:lvl1pPr>
          </a:lstStyle>
          <a:p>
            <a:r>
              <a:t>Process Control</a:t>
            </a:r>
          </a:p>
        </p:txBody>
      </p:sp>
      <p:sp>
        <p:nvSpPr>
          <p:cNvPr id="21" name="Lean Manufacturing, 6 Sigma, 5S, Visual controls…"/>
          <p:cNvSpPr txBox="1"/>
          <p:nvPr/>
        </p:nvSpPr>
        <p:spPr>
          <a:xfrm>
            <a:off x="6228862" y="3530744"/>
            <a:ext cx="2455541" cy="107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>
            <a:spAutoFit/>
          </a:bodyPr>
          <a:lstStyle/>
          <a:p>
            <a:pPr lvl="1"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404040"/>
                </a:solidFill>
              </a:defRPr>
            </a:pPr>
            <a:r>
              <a:rPr dirty="0"/>
              <a:t>Lean Manufacturing, 6 Sigma, </a:t>
            </a:r>
            <a:r>
              <a:rPr lang="en-US" dirty="0" smtClean="0"/>
              <a:t>6</a:t>
            </a:r>
            <a:r>
              <a:rPr dirty="0" smtClean="0"/>
              <a:t>S</a:t>
            </a:r>
            <a:r>
              <a:rPr dirty="0"/>
              <a:t>, Visual controls</a:t>
            </a:r>
          </a:p>
          <a:p>
            <a:pPr lvl="1" indent="182562" algn="ctr">
              <a:lnSpc>
                <a:spcPct val="90000"/>
              </a:lnSpc>
              <a:spcBef>
                <a:spcPts val="600"/>
              </a:spcBef>
              <a:defRPr sz="1600">
                <a:solidFill>
                  <a:srgbClr val="404040"/>
                </a:solidFill>
              </a:defRPr>
            </a:pPr>
            <a:r>
              <a:rPr dirty="0"/>
              <a:t>Employee </a:t>
            </a:r>
            <a:r>
              <a:rPr dirty="0" smtClean="0"/>
              <a:t>involvement</a:t>
            </a:r>
            <a:r>
              <a:rPr lang="en-US" dirty="0" smtClean="0"/>
              <a:t> concepts like “</a:t>
            </a:r>
            <a:r>
              <a:rPr dirty="0" smtClean="0"/>
              <a:t>My Machine</a:t>
            </a:r>
            <a:r>
              <a:rPr lang="en-US" dirty="0" smtClean="0"/>
              <a:t>"</a:t>
            </a:r>
            <a:endParaRPr dirty="0"/>
          </a:p>
        </p:txBody>
      </p:sp>
      <p:sp>
        <p:nvSpPr>
          <p:cNvPr id="22" name="We engage with the Best while ensuring the Right Processes &amp; Quality Checks are followed!"/>
          <p:cNvSpPr txBox="1"/>
          <p:nvPr/>
        </p:nvSpPr>
        <p:spPr>
          <a:xfrm>
            <a:off x="2291345" y="5515406"/>
            <a:ext cx="7609310" cy="667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2000" b="1">
                <a:solidFill>
                  <a:srgbClr val="379F6B"/>
                </a:solidFill>
              </a:defRPr>
            </a:lvl1pPr>
          </a:lstStyle>
          <a:p>
            <a:r>
              <a:rPr dirty="0"/>
              <a:t>We engage with the Best while ensuring the Right Processes &amp; Quality Checks are followed!  </a:t>
            </a:r>
          </a:p>
        </p:txBody>
      </p:sp>
    </p:spTree>
    <p:extLst>
      <p:ext uri="{BB962C8B-B14F-4D97-AF65-F5344CB8AC3E}">
        <p14:creationId xmlns:p14="http://schemas.microsoft.com/office/powerpoint/2010/main" val="4203696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36" name="Slide Number Placeholder 5"/>
          <p:cNvSpPr txBox="1">
            <a:spLocks/>
          </p:cNvSpPr>
          <p:nvPr/>
        </p:nvSpPr>
        <p:spPr>
          <a:xfrm>
            <a:off x="11869738" y="6587667"/>
            <a:ext cx="245751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7" name="Globally certified manufacturing process to deliver the best results"/>
          <p:cNvSpPr txBox="1">
            <a:spLocks/>
          </p:cNvSpPr>
          <p:nvPr/>
        </p:nvSpPr>
        <p:spPr>
          <a:xfrm>
            <a:off x="144341" y="85816"/>
            <a:ext cx="10208525" cy="9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 smtClean="0">
                <a:latin typeface="+mn-lt"/>
              </a:rPr>
              <a:t>Globally certified manufacturing process to deliver the </a:t>
            </a:r>
          </a:p>
          <a:p>
            <a:r>
              <a:rPr lang="en-US" dirty="0" smtClean="0">
                <a:latin typeface="+mn-lt"/>
              </a:rPr>
              <a:t>best results</a:t>
            </a:r>
            <a:endParaRPr lang="en-US" dirty="0">
              <a:latin typeface="+mn-lt"/>
            </a:endParaRPr>
          </a:p>
        </p:txBody>
      </p:sp>
      <p:pic>
        <p:nvPicPr>
          <p:cNvPr id="3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9181131" y="1244903"/>
            <a:ext cx="856460" cy="457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3428277" y="1225379"/>
            <a:ext cx="1002517" cy="457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67" descr="Picture 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2866" y="1129176"/>
            <a:ext cx="1433529" cy="13234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35839"/>
          <p:cNvGrpSpPr/>
          <p:nvPr/>
        </p:nvGrpSpPr>
        <p:grpSpPr>
          <a:xfrm>
            <a:off x="4416726" y="2524080"/>
            <a:ext cx="2274132" cy="2274132"/>
            <a:chOff x="0" y="0"/>
            <a:chExt cx="2274130" cy="2274130"/>
          </a:xfrm>
          <a:effectLst/>
        </p:grpSpPr>
        <p:pic>
          <p:nvPicPr>
            <p:cNvPr id="42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74131" cy="2274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" name="Oval 1"/>
            <p:cNvGrpSpPr/>
            <p:nvPr/>
          </p:nvGrpSpPr>
          <p:grpSpPr>
            <a:xfrm>
              <a:off x="179988" y="176656"/>
              <a:ext cx="1908001" cy="1908001"/>
              <a:chOff x="0" y="0"/>
              <a:chExt cx="1908000" cy="1908000"/>
            </a:xfrm>
          </p:grpSpPr>
          <p:sp>
            <p:nvSpPr>
              <p:cNvPr id="44" name="Circle"/>
              <p:cNvSpPr/>
              <p:nvPr/>
            </p:nvSpPr>
            <p:spPr>
              <a:xfrm>
                <a:off x="-1" y="-1"/>
                <a:ext cx="1908002" cy="1908002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42719B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endParaRPr/>
              </a:p>
            </p:txBody>
          </p:sp>
          <p:sp>
            <p:nvSpPr>
              <p:cNvPr id="45" name="Product Certifications"/>
              <p:cNvSpPr txBox="1"/>
              <p:nvPr/>
            </p:nvSpPr>
            <p:spPr>
              <a:xfrm>
                <a:off x="279420" y="730480"/>
                <a:ext cx="1349161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lvl1pPr>
              </a:lstStyle>
              <a:p>
                <a:r>
                  <a:t>Product Certifications</a:t>
                </a:r>
              </a:p>
            </p:txBody>
          </p:sp>
        </p:grpSp>
      </p:grpSp>
      <p:grpSp>
        <p:nvGrpSpPr>
          <p:cNvPr id="46" name="Group 75"/>
          <p:cNvGrpSpPr/>
          <p:nvPr/>
        </p:nvGrpSpPr>
        <p:grpSpPr>
          <a:xfrm>
            <a:off x="6870845" y="2517670"/>
            <a:ext cx="2274132" cy="2274132"/>
            <a:chOff x="0" y="0"/>
            <a:chExt cx="2274130" cy="2274130"/>
          </a:xfrm>
          <a:effectLst/>
        </p:grpSpPr>
        <p:pic>
          <p:nvPicPr>
            <p:cNvPr id="47" name="Picture 76" descr="Picture 7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74131" cy="2274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" name="Oval 77"/>
            <p:cNvGrpSpPr/>
            <p:nvPr/>
          </p:nvGrpSpPr>
          <p:grpSpPr>
            <a:xfrm>
              <a:off x="179988" y="176656"/>
              <a:ext cx="1908001" cy="1908001"/>
              <a:chOff x="0" y="0"/>
              <a:chExt cx="1908000" cy="1908000"/>
            </a:xfrm>
          </p:grpSpPr>
          <p:sp>
            <p:nvSpPr>
              <p:cNvPr id="49" name="Circle"/>
              <p:cNvSpPr/>
              <p:nvPr/>
            </p:nvSpPr>
            <p:spPr>
              <a:xfrm>
                <a:off x="-1" y="-1"/>
                <a:ext cx="1908002" cy="1908002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42719B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endParaRPr/>
              </a:p>
            </p:txBody>
          </p:sp>
          <p:sp>
            <p:nvSpPr>
              <p:cNvPr id="50" name="System…"/>
              <p:cNvSpPr txBox="1"/>
              <p:nvPr/>
            </p:nvSpPr>
            <p:spPr>
              <a:xfrm>
                <a:off x="279420" y="730480"/>
                <a:ext cx="1349161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r>
                  <a:t>System</a:t>
                </a: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r>
                  <a:t>Certifications</a:t>
                </a:r>
              </a:p>
            </p:txBody>
          </p:sp>
        </p:grpSp>
      </p:grpSp>
      <p:pic>
        <p:nvPicPr>
          <p:cNvPr id="51" name="Picture 78" descr="Picture 7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95919" y="1074876"/>
            <a:ext cx="1666190" cy="81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icture 79" descr="Picture 7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95919" y="1929973"/>
            <a:ext cx="1666190" cy="815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icture 80" descr="Picture 8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95805" y="4525053"/>
            <a:ext cx="1666417" cy="795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icture 81" descr="Picture 8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95805" y="3633707"/>
            <a:ext cx="1666417" cy="815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82" descr="Picture 8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395805" y="2784792"/>
            <a:ext cx="1666417" cy="8159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" name="Group 83"/>
          <p:cNvGrpSpPr/>
          <p:nvPr/>
        </p:nvGrpSpPr>
        <p:grpSpPr>
          <a:xfrm>
            <a:off x="5648523" y="975492"/>
            <a:ext cx="2274132" cy="2274132"/>
            <a:chOff x="0" y="0"/>
            <a:chExt cx="2274130" cy="2274130"/>
          </a:xfrm>
          <a:effectLst/>
        </p:grpSpPr>
        <p:pic>
          <p:nvPicPr>
            <p:cNvPr id="57" name="Picture 84" descr="Picture 8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274131" cy="2274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" name="Oval 85"/>
            <p:cNvGrpSpPr/>
            <p:nvPr/>
          </p:nvGrpSpPr>
          <p:grpSpPr>
            <a:xfrm>
              <a:off x="179988" y="176656"/>
              <a:ext cx="1908001" cy="1908001"/>
              <a:chOff x="0" y="0"/>
              <a:chExt cx="1908000" cy="1908000"/>
            </a:xfrm>
          </p:grpSpPr>
          <p:sp>
            <p:nvSpPr>
              <p:cNvPr id="59" name="Circle"/>
              <p:cNvSpPr/>
              <p:nvPr/>
            </p:nvSpPr>
            <p:spPr>
              <a:xfrm>
                <a:off x="-1" y="-1"/>
                <a:ext cx="1908002" cy="1908002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42719B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endParaRPr/>
              </a:p>
            </p:txBody>
          </p:sp>
          <p:sp>
            <p:nvSpPr>
              <p:cNvPr id="60" name="Priciples…"/>
              <p:cNvSpPr txBox="1"/>
              <p:nvPr/>
            </p:nvSpPr>
            <p:spPr>
              <a:xfrm>
                <a:off x="279420" y="285980"/>
                <a:ext cx="1349161" cy="1336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r>
                  <a:t>Priciples </a:t>
                </a: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r>
                  <a:t> </a:t>
                </a: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 sz="1200" b="1">
                    <a:latin typeface="Georgia"/>
                    <a:ea typeface="Georgia"/>
                    <a:cs typeface="Georgia"/>
                    <a:sym typeface="Georgia"/>
                  </a:defRPr>
                </a:pPr>
                <a:r>
                  <a:t>followed throughout at Production Level</a:t>
                </a:r>
              </a:p>
            </p:txBody>
          </p:sp>
        </p:grpSp>
      </p:grpSp>
      <p:pic>
        <p:nvPicPr>
          <p:cNvPr id="61" name="Picture 35842" descr="Picture 3584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73796" y="1367048"/>
            <a:ext cx="1023583" cy="5948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" name="Shape 180"/>
          <p:cNvGrpSpPr/>
          <p:nvPr/>
        </p:nvGrpSpPr>
        <p:grpSpPr>
          <a:xfrm>
            <a:off x="-18818" y="6122756"/>
            <a:ext cx="12210819" cy="540001"/>
            <a:chOff x="0" y="0"/>
            <a:chExt cx="12210817" cy="539999"/>
          </a:xfrm>
        </p:grpSpPr>
        <p:sp>
          <p:nvSpPr>
            <p:cNvPr id="63" name="Rectangle"/>
            <p:cNvSpPr/>
            <p:nvPr/>
          </p:nvSpPr>
          <p:spPr>
            <a:xfrm>
              <a:off x="-1" y="0"/>
              <a:ext cx="12210819" cy="540000"/>
            </a:xfrm>
            <a:prstGeom prst="rect">
              <a:avLst/>
            </a:prstGeom>
            <a:gradFill flip="none" rotWithShape="1">
              <a:gsLst>
                <a:gs pos="0">
                  <a:srgbClr val="00662E"/>
                </a:gs>
                <a:gs pos="50000">
                  <a:srgbClr val="009343"/>
                </a:gs>
                <a:gs pos="100000">
                  <a:srgbClr val="00B050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 i="1">
                  <a:solidFill>
                    <a:srgbClr val="FFFF00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64" name="Our Product &amp; System Certifications are testimonials to our superior “Quality Standards”"/>
            <p:cNvSpPr txBox="1"/>
            <p:nvPr/>
          </p:nvSpPr>
          <p:spPr>
            <a:xfrm>
              <a:off x="-1" y="84599"/>
              <a:ext cx="12210819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t>Our Product &amp; System Certifications are testimonials to our superior </a:t>
              </a:r>
              <a:r>
                <a:rPr i="1">
                  <a:solidFill>
                    <a:srgbClr val="FFFF00"/>
                  </a:solidFill>
                </a:rPr>
                <a:t>“Quality Standards”</a:t>
              </a:r>
            </a:p>
          </p:txBody>
        </p:sp>
      </p:grpSp>
      <p:pic>
        <p:nvPicPr>
          <p:cNvPr id="65" name="Picture 2" descr="Picture 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395919" y="5363222"/>
            <a:ext cx="1666190" cy="74071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Rectangle 3"/>
          <p:cNvSpPr/>
          <p:nvPr/>
        </p:nvSpPr>
        <p:spPr>
          <a:xfrm>
            <a:off x="109184" y="1129177"/>
            <a:ext cx="1733683" cy="132343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sz="1600" dirty="0"/>
              <a:t>Registration, Evaluation, Authorization and Restriction of Chemicals (REACH): </a:t>
            </a:r>
          </a:p>
        </p:txBody>
      </p:sp>
      <p:sp>
        <p:nvSpPr>
          <p:cNvPr id="67" name="Rectangle 27"/>
          <p:cNvSpPr/>
          <p:nvPr/>
        </p:nvSpPr>
        <p:spPr>
          <a:xfrm>
            <a:off x="42204" y="4764644"/>
            <a:ext cx="3259460" cy="830997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/>
              <a:t>China Telecommunication Technology Labs (TTL) Chinese</a:t>
            </a:r>
            <a:r>
              <a:rPr sz="1600" dirty="0" smtClean="0"/>
              <a:t> </a:t>
            </a:r>
            <a:r>
              <a:rPr sz="1600" dirty="0"/>
              <a:t>Govt.</a:t>
            </a:r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/>
              <a:t>G652D : </a:t>
            </a:r>
            <a:r>
              <a:rPr sz="1600" dirty="0" smtClean="0"/>
              <a:t>OH-LITE</a:t>
            </a:r>
            <a:r>
              <a:rPr sz="1600" dirty="0"/>
              <a:t>® , OH-LITE® (E</a:t>
            </a:r>
            <a:r>
              <a:rPr sz="1600" dirty="0" smtClean="0"/>
              <a:t>)</a:t>
            </a:r>
            <a:endParaRPr sz="1600" dirty="0"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8" name="Rectangle 5"/>
          <p:cNvSpPr txBox="1"/>
          <p:nvPr/>
        </p:nvSpPr>
        <p:spPr>
          <a:xfrm>
            <a:off x="109183" y="2448729"/>
            <a:ext cx="304800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/>
              <a:t>G652D : </a:t>
            </a:r>
            <a:r>
              <a:rPr sz="1600" dirty="0" smtClean="0"/>
              <a:t>OH-LITE</a:t>
            </a:r>
            <a:r>
              <a:rPr sz="1600" dirty="0"/>
              <a:t>® , OH-LITE® (E) </a:t>
            </a:r>
            <a:endParaRPr lang="en-US" sz="1600" dirty="0"/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sz="1600" dirty="0" smtClean="0"/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/>
              <a:t>G.657A1 : </a:t>
            </a:r>
            <a:r>
              <a:rPr sz="1600" dirty="0" smtClean="0"/>
              <a:t>BOW-LITE™ </a:t>
            </a:r>
            <a:endParaRPr lang="en-US" sz="1600" dirty="0" smtClean="0"/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sz="1600" dirty="0" smtClean="0"/>
          </a:p>
          <a:p>
            <a:pPr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1600" dirty="0" smtClean="0"/>
              <a:t>G.657A2 : </a:t>
            </a:r>
            <a:r>
              <a:rPr sz="1600" dirty="0" smtClean="0"/>
              <a:t>BOW-LITE</a:t>
            </a:r>
            <a:r>
              <a:rPr sz="1600" dirty="0"/>
              <a:t>™ (E</a:t>
            </a:r>
            <a:r>
              <a:rPr sz="1600" dirty="0" smtClean="0"/>
              <a:t>)</a:t>
            </a:r>
            <a:endParaRPr sz="1600" dirty="0"/>
          </a:p>
        </p:txBody>
      </p:sp>
      <p:sp>
        <p:nvSpPr>
          <p:cNvPr id="69" name="Rectangle 6"/>
          <p:cNvSpPr/>
          <p:nvPr/>
        </p:nvSpPr>
        <p:spPr>
          <a:xfrm>
            <a:off x="42204" y="1023360"/>
            <a:ext cx="3301664" cy="2966783"/>
          </a:xfrm>
          <a:prstGeom prst="rect">
            <a:avLst/>
          </a:prstGeom>
          <a:ln w="28575">
            <a:solidFill>
              <a:srgbClr val="808080"/>
            </a:solidFill>
          </a:ln>
        </p:spPr>
        <p:txBody>
          <a:bodyPr lIns="45719" rIns="45719" anchor="ctr"/>
          <a:lstStyle/>
          <a:p>
            <a:pPr algn="ctr">
              <a:defRPr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398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9099733" y="1054794"/>
            <a:ext cx="3072565" cy="5811926"/>
          </a:xfrm>
          <a:prstGeom prst="rect">
            <a:avLst/>
          </a:prstGeom>
          <a:solidFill>
            <a:srgbClr val="6CACDD">
              <a:alpha val="16173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Rectangle"/>
          <p:cNvSpPr/>
          <p:nvPr/>
        </p:nvSpPr>
        <p:spPr>
          <a:xfrm>
            <a:off x="0" y="1054794"/>
            <a:ext cx="2907745" cy="5811926"/>
          </a:xfrm>
          <a:prstGeom prst="rect">
            <a:avLst/>
          </a:prstGeom>
          <a:solidFill>
            <a:srgbClr val="6CACDD">
              <a:alpha val="16173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8679" y="1737477"/>
            <a:ext cx="597085" cy="597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6116" y="1611552"/>
            <a:ext cx="848935" cy="84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22088" y="5221282"/>
            <a:ext cx="626089" cy="62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0247" y="5109859"/>
            <a:ext cx="848935" cy="84893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"/>
          <p:cNvSpPr txBox="1"/>
          <p:nvPr/>
        </p:nvSpPr>
        <p:spPr>
          <a:xfrm>
            <a:off x="268220" y="240807"/>
            <a:ext cx="962622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3000" b="1">
                <a:solidFill>
                  <a:srgbClr val="FFFFFF"/>
                </a:solidFill>
              </a:defRPr>
            </a:lvl1pPr>
          </a:lstStyle>
          <a:p>
            <a:r>
              <a:rPr sz="2800" dirty="0"/>
              <a:t>STEM - STERLITE TECH EXCELLENCE MODEL</a:t>
            </a:r>
          </a:p>
        </p:txBody>
      </p:sp>
      <p:sp>
        <p:nvSpPr>
          <p:cNvPr id="14" name="Rectangle 2"/>
          <p:cNvSpPr/>
          <p:nvPr/>
        </p:nvSpPr>
        <p:spPr>
          <a:xfrm>
            <a:off x="9091744" y="1054794"/>
            <a:ext cx="3100256" cy="5811926"/>
          </a:xfrm>
          <a:prstGeom prst="rect">
            <a:avLst/>
          </a:prstGeom>
          <a:solidFill>
            <a:srgbClr val="5EDDCA">
              <a:alpha val="161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endParaRPr dirty="0"/>
          </a:p>
          <a:p>
            <a:endParaRPr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Project </a:t>
            </a:r>
            <a:r>
              <a:rPr lang="en-US" dirty="0"/>
              <a:t>for 15 </a:t>
            </a:r>
            <a:r>
              <a:rPr dirty="0"/>
              <a:t>Mnfkm Capacity </a:t>
            </a:r>
            <a:r>
              <a:rPr dirty="0" smtClean="0"/>
              <a:t>Building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smtClean="0"/>
              <a:t>Project </a:t>
            </a:r>
            <a:r>
              <a:rPr dirty="0"/>
              <a:t>SMART </a:t>
            </a:r>
          </a:p>
          <a:p>
            <a:r>
              <a:rPr dirty="0"/>
              <a:t>(Quality </a:t>
            </a:r>
            <a:r>
              <a:rPr dirty="0" smtClean="0"/>
              <a:t>Improvement Program)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smtClean="0"/>
              <a:t>Exchange </a:t>
            </a:r>
            <a:r>
              <a:rPr dirty="0"/>
              <a:t>Program </a:t>
            </a:r>
            <a:r>
              <a:rPr dirty="0" smtClean="0"/>
              <a:t>with </a:t>
            </a:r>
            <a:r>
              <a:rPr dirty="0"/>
              <a:t>STL </a:t>
            </a:r>
            <a:r>
              <a:rPr lang="en-US" dirty="0"/>
              <a:t>India</a:t>
            </a:r>
            <a:r>
              <a:rPr dirty="0"/>
              <a:t> </a:t>
            </a:r>
            <a:r>
              <a:rPr dirty="0" smtClean="0"/>
              <a:t>Plant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smtClean="0"/>
              <a:t>Continuous Improvement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smtClean="0"/>
              <a:t>Internal </a:t>
            </a:r>
            <a:r>
              <a:rPr dirty="0"/>
              <a:t>Assessment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463751" y="1162083"/>
            <a:ext cx="1557696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rPr dirty="0"/>
              <a:t>OUTSIDE IN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9685140" y="1139523"/>
            <a:ext cx="155769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383838"/>
                </a:solidFill>
              </a:defRPr>
            </a:lvl1pPr>
          </a:lstStyle>
          <a:p>
            <a:r>
              <a:rPr dirty="0"/>
              <a:t>INSIDE OUT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2616432" y="6122392"/>
            <a:ext cx="6823882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 b="1">
                <a:solidFill>
                  <a:srgbClr val="77B38B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N-1 = Back to Basics (QMS)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2620370" y="1133332"/>
            <a:ext cx="6823882" cy="38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 b="1">
                <a:solidFill>
                  <a:srgbClr val="379F6B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N+1 = Advanced Manufacturing Techniques</a:t>
            </a:r>
          </a:p>
        </p:txBody>
      </p:sp>
      <p:grpSp>
        <p:nvGrpSpPr>
          <p:cNvPr id="19" name="Diagram 7"/>
          <p:cNvGrpSpPr/>
          <p:nvPr/>
        </p:nvGrpSpPr>
        <p:grpSpPr>
          <a:xfrm>
            <a:off x="3228259" y="1620366"/>
            <a:ext cx="5431702" cy="4334753"/>
            <a:chOff x="-368906" y="0"/>
            <a:chExt cx="5431700" cy="4334751"/>
          </a:xfrm>
        </p:grpSpPr>
        <p:sp>
          <p:nvSpPr>
            <p:cNvPr id="20" name="Line"/>
            <p:cNvSpPr/>
            <p:nvPr/>
          </p:nvSpPr>
          <p:spPr>
            <a:xfrm>
              <a:off x="855691" y="3262613"/>
              <a:ext cx="629909" cy="72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134" y="16392"/>
                    <a:pt x="4627" y="8885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6CACD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" name="Group"/>
            <p:cNvGrpSpPr/>
            <p:nvPr/>
          </p:nvGrpSpPr>
          <p:grpSpPr>
            <a:xfrm>
              <a:off x="1589219" y="0"/>
              <a:ext cx="1579198" cy="992576"/>
              <a:chOff x="-81869" y="0"/>
              <a:chExt cx="1579197" cy="992575"/>
            </a:xfrm>
          </p:grpSpPr>
          <p:sp>
            <p:nvSpPr>
              <p:cNvPr id="34" name="Rounded Rectangle"/>
              <p:cNvSpPr/>
              <p:nvPr/>
            </p:nvSpPr>
            <p:spPr>
              <a:xfrm>
                <a:off x="-81870" y="0"/>
                <a:ext cx="1579199" cy="992576"/>
              </a:xfrm>
              <a:prstGeom prst="roundRect">
                <a:avLst>
                  <a:gd name="adj" fmla="val 20000"/>
                </a:avLst>
              </a:prstGeom>
              <a:solidFill>
                <a:srgbClr val="FFFFFF"/>
              </a:solidFill>
              <a:ln w="25400" cap="flat">
                <a:solidFill>
                  <a:srgbClr val="6CACDD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500"/>
                </a:pPr>
                <a:endParaRPr/>
              </a:p>
            </p:txBody>
          </p:sp>
          <p:sp>
            <p:nvSpPr>
              <p:cNvPr id="35" name="Green…"/>
              <p:cNvSpPr txBox="1"/>
              <p:nvPr/>
            </p:nvSpPr>
            <p:spPr>
              <a:xfrm>
                <a:off x="52175" y="142249"/>
                <a:ext cx="1412710" cy="6572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363" b="1"/>
                </a:pPr>
                <a:r>
                  <a:t>Green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Sustainability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HSE</a:t>
                </a:r>
              </a:p>
            </p:txBody>
          </p:sp>
        </p:grpSp>
        <p:sp>
          <p:nvSpPr>
            <p:cNvPr id="22" name="Line"/>
            <p:cNvSpPr/>
            <p:nvPr/>
          </p:nvSpPr>
          <p:spPr>
            <a:xfrm>
              <a:off x="3274542" y="488559"/>
              <a:ext cx="629908" cy="72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466" y="5208"/>
                    <a:pt x="16973" y="12715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6CACD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3342176" y="1306260"/>
              <a:ext cx="1720619" cy="1774674"/>
              <a:chOff x="0" y="-364827"/>
              <a:chExt cx="1720618" cy="1774673"/>
            </a:xfrm>
          </p:grpSpPr>
          <p:sp>
            <p:nvSpPr>
              <p:cNvPr id="32" name="Rounded Rectangle"/>
              <p:cNvSpPr/>
              <p:nvPr/>
            </p:nvSpPr>
            <p:spPr>
              <a:xfrm>
                <a:off x="0" y="-364828"/>
                <a:ext cx="1720619" cy="1774674"/>
              </a:xfrm>
              <a:prstGeom prst="roundRect">
                <a:avLst>
                  <a:gd name="adj" fmla="val 11537"/>
                </a:avLst>
              </a:prstGeom>
              <a:solidFill>
                <a:srgbClr val="FFFFFF"/>
              </a:solidFill>
              <a:ln w="25400" cap="flat">
                <a:solidFill>
                  <a:srgbClr val="6CACDD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500"/>
                </a:pPr>
                <a:endParaRPr/>
              </a:p>
            </p:txBody>
          </p:sp>
          <p:sp>
            <p:nvSpPr>
              <p:cNvPr id="33" name="Lean…"/>
              <p:cNvSpPr txBox="1"/>
              <p:nvPr/>
            </p:nvSpPr>
            <p:spPr>
              <a:xfrm>
                <a:off x="209456" y="-91879"/>
                <a:ext cx="1301706" cy="122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363" b="1"/>
                </a:pPr>
                <a:r>
                  <a:t>Lean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Organization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Customer focused and LSS driven processes</a:t>
                </a:r>
              </a:p>
            </p:txBody>
          </p:sp>
        </p:grpSp>
        <p:sp>
          <p:nvSpPr>
            <p:cNvPr id="24" name="Line"/>
            <p:cNvSpPr/>
            <p:nvPr/>
          </p:nvSpPr>
          <p:spPr>
            <a:xfrm>
              <a:off x="3272000" y="3178013"/>
              <a:ext cx="629908" cy="72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973" y="8885"/>
                    <a:pt x="9466" y="16392"/>
                    <a:pt x="0" y="21600"/>
                  </a:cubicBezTo>
                </a:path>
              </a:pathLst>
            </a:custGeom>
            <a:noFill/>
            <a:ln w="9525" cap="flat">
              <a:solidFill>
                <a:srgbClr val="6CACD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5" name="Group"/>
            <p:cNvGrpSpPr/>
            <p:nvPr/>
          </p:nvGrpSpPr>
          <p:grpSpPr>
            <a:xfrm>
              <a:off x="1263549" y="3342176"/>
              <a:ext cx="2135733" cy="992576"/>
              <a:chOff x="-407539" y="0"/>
              <a:chExt cx="2135732" cy="992575"/>
            </a:xfrm>
          </p:grpSpPr>
          <p:sp>
            <p:nvSpPr>
              <p:cNvPr id="30" name="Rounded Rectangle"/>
              <p:cNvSpPr/>
              <p:nvPr/>
            </p:nvSpPr>
            <p:spPr>
              <a:xfrm>
                <a:off x="-407540" y="0"/>
                <a:ext cx="2135734" cy="992576"/>
              </a:xfrm>
              <a:prstGeom prst="roundRect">
                <a:avLst>
                  <a:gd name="adj" fmla="val 20000"/>
                </a:avLst>
              </a:prstGeom>
              <a:solidFill>
                <a:srgbClr val="FFFFFF"/>
              </a:solidFill>
              <a:ln w="25400" cap="flat">
                <a:solidFill>
                  <a:srgbClr val="6CACDD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500"/>
                </a:pPr>
                <a:endParaRPr/>
              </a:p>
            </p:txBody>
          </p:sp>
          <p:sp>
            <p:nvSpPr>
              <p:cNvPr id="31" name="Mean…"/>
              <p:cNvSpPr txBox="1"/>
              <p:nvPr/>
            </p:nvSpPr>
            <p:spPr>
              <a:xfrm>
                <a:off x="-269842" y="72399"/>
                <a:ext cx="1990047" cy="797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263" b="1"/>
                </a:pPr>
                <a:r>
                  <a:t>Mean</a:t>
                </a:r>
              </a:p>
              <a:p>
                <a:pPr marL="198515" indent="-198515">
                  <a:buSzPct val="100000"/>
                  <a:buChar char="•"/>
                  <a:defRPr sz="1263"/>
                </a:pPr>
                <a:r>
                  <a:t>Purpose-oriented assertive people</a:t>
                </a:r>
              </a:p>
              <a:p>
                <a:pPr marL="198515" indent="-198515">
                  <a:buSzPct val="100000"/>
                  <a:buChar char="•"/>
                  <a:defRPr sz="1263"/>
                </a:pPr>
                <a:r>
                  <a:t>Cross-functional teams</a:t>
                </a:r>
              </a:p>
            </p:txBody>
          </p:sp>
        </p:grpSp>
        <p:grpSp>
          <p:nvGrpSpPr>
            <p:cNvPr id="26" name="Group"/>
            <p:cNvGrpSpPr/>
            <p:nvPr/>
          </p:nvGrpSpPr>
          <p:grpSpPr>
            <a:xfrm>
              <a:off x="-368907" y="1342912"/>
              <a:ext cx="1652619" cy="1786911"/>
              <a:chOff x="-368906" y="-328175"/>
              <a:chExt cx="1652617" cy="1786909"/>
            </a:xfrm>
          </p:grpSpPr>
          <p:sp>
            <p:nvSpPr>
              <p:cNvPr id="28" name="Rounded Rectangle"/>
              <p:cNvSpPr/>
              <p:nvPr/>
            </p:nvSpPr>
            <p:spPr>
              <a:xfrm>
                <a:off x="-368907" y="-328176"/>
                <a:ext cx="1652619" cy="1786911"/>
              </a:xfrm>
              <a:prstGeom prst="roundRect">
                <a:avLst>
                  <a:gd name="adj" fmla="val 12012"/>
                </a:avLst>
              </a:prstGeom>
              <a:solidFill>
                <a:srgbClr val="FFFFFF"/>
              </a:solidFill>
              <a:ln w="25400" cap="flat">
                <a:solidFill>
                  <a:srgbClr val="6CACDD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500"/>
                </a:pPr>
                <a:endParaRPr/>
              </a:p>
            </p:txBody>
          </p:sp>
          <p:sp>
            <p:nvSpPr>
              <p:cNvPr id="29" name="Clean…"/>
              <p:cNvSpPr txBox="1"/>
              <p:nvPr/>
            </p:nvSpPr>
            <p:spPr>
              <a:xfrm>
                <a:off x="-193450" y="-49109"/>
                <a:ext cx="1301706" cy="122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363" b="1"/>
                </a:pPr>
                <a:r>
                  <a:t>Clean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Particle free Shop floor</a:t>
                </a:r>
              </a:p>
              <a:p>
                <a:pPr marL="198515" indent="-198515">
                  <a:buSzPct val="100000"/>
                  <a:buChar char="•"/>
                  <a:defRPr sz="1363"/>
                </a:pPr>
                <a:r>
                  <a:t>Contamination free Product</a:t>
                </a:r>
              </a:p>
            </p:txBody>
          </p:sp>
        </p:grpSp>
        <p:sp>
          <p:nvSpPr>
            <p:cNvPr id="27" name="Line"/>
            <p:cNvSpPr/>
            <p:nvPr/>
          </p:nvSpPr>
          <p:spPr>
            <a:xfrm>
              <a:off x="858606" y="485561"/>
              <a:ext cx="629909" cy="72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627" y="12715"/>
                    <a:pt x="12134" y="5208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6CACDD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" name="TextBox 10"/>
          <p:cNvSpPr txBox="1"/>
          <p:nvPr/>
        </p:nvSpPr>
        <p:spPr>
          <a:xfrm>
            <a:off x="480187" y="1686865"/>
            <a:ext cx="1920241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b="1">
                <a:solidFill>
                  <a:srgbClr val="2B4BB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External Assessments</a:t>
            </a:r>
          </a:p>
        </p:txBody>
      </p:sp>
      <p:sp>
        <p:nvSpPr>
          <p:cNvPr id="37" name="TextBox 11"/>
          <p:cNvSpPr txBox="1"/>
          <p:nvPr/>
        </p:nvSpPr>
        <p:spPr>
          <a:xfrm>
            <a:off x="430388" y="2137011"/>
            <a:ext cx="2285515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European Customer Assessments</a:t>
            </a:r>
          </a:p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Forbes Innovation Assessment</a:t>
            </a:r>
          </a:p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endParaRPr lang="en-US" dirty="0" smtClean="0"/>
          </a:p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endParaRPr dirty="0"/>
          </a:p>
        </p:txBody>
      </p:sp>
      <p:sp>
        <p:nvSpPr>
          <p:cNvPr id="38" name="Group 14"/>
          <p:cNvSpPr txBox="1"/>
          <p:nvPr/>
        </p:nvSpPr>
        <p:spPr>
          <a:xfrm>
            <a:off x="453643" y="4803847"/>
            <a:ext cx="2162789" cy="55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solidFill>
                  <a:srgbClr val="2B4BB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Capability</a:t>
            </a:r>
          </a:p>
          <a:p>
            <a:pPr>
              <a:defRPr sz="1600" b="1">
                <a:solidFill>
                  <a:srgbClr val="2B4BB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Enhancement Programs</a:t>
            </a:r>
          </a:p>
        </p:txBody>
      </p:sp>
      <p:sp>
        <p:nvSpPr>
          <p:cNvPr id="39" name="TextBox 15"/>
          <p:cNvSpPr txBox="1"/>
          <p:nvPr/>
        </p:nvSpPr>
        <p:spPr>
          <a:xfrm>
            <a:off x="461073" y="5495951"/>
            <a:ext cx="2040102" cy="119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 smtClean="0"/>
              <a:t>LSS: BB, GB, YB</a:t>
            </a:r>
            <a:endParaRPr dirty="0"/>
          </a:p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Analytics</a:t>
            </a:r>
          </a:p>
          <a:p>
            <a:pPr marL="182562" indent="-182562">
              <a:buSzPct val="100000"/>
              <a:buChar char="▪"/>
              <a:defRPr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Advanced Mfg. </a:t>
            </a:r>
            <a:r>
              <a:rPr dirty="0" smtClean="0"/>
              <a:t>Techniques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682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3"/>
          <p:cNvSpPr txBox="1"/>
          <p:nvPr/>
        </p:nvSpPr>
        <p:spPr>
          <a:xfrm>
            <a:off x="238114" y="307916"/>
            <a:ext cx="10243368" cy="43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rgbClr val="FFFFFF"/>
                </a:solidFill>
              </a:defRPr>
            </a:lvl1pPr>
          </a:lstStyle>
          <a:p>
            <a:r>
              <a:rPr sz="2800" dirty="0"/>
              <a:t>Our People – Key Asset of Excellence Framework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1451" b="18426"/>
          <a:stretch/>
        </p:blipFill>
        <p:spPr>
          <a:xfrm>
            <a:off x="7302321" y="1156893"/>
            <a:ext cx="4567417" cy="2494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459346" y="1458690"/>
            <a:ext cx="53103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Current size of the Team: 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266, 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having  </a:t>
            </a:r>
            <a:r>
              <a:rPr lang="en-US" dirty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3 </a:t>
            </a:r>
            <a:r>
              <a:rPr lang="en-US" dirty="0" err="1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Sr</a:t>
            </a:r>
            <a:r>
              <a:rPr lang="en-US" dirty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 leaders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, 8 </a:t>
            </a:r>
            <a:r>
              <a:rPr lang="en-US" dirty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supervisors and 14 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managers.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Adding up the manpower to 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350</a:t>
            </a:r>
            <a:r>
              <a:rPr lang="en-US" dirty="0" smtClean="0">
                <a:solidFill>
                  <a:srgbClr val="00206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dirty="0">
                <a:solidFill>
                  <a:srgbClr val="00206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while expanding the capacity. </a:t>
            </a:r>
          </a:p>
          <a:p>
            <a:endParaRPr lang="en-US" dirty="0">
              <a:solidFill>
                <a:srgbClr val="002060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4207" y="4065119"/>
            <a:ext cx="2876426" cy="2466471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55384" y="4065119"/>
            <a:ext cx="2876426" cy="2466471"/>
          </a:xfrm>
          <a:prstGeom prst="roundRect">
            <a:avLst/>
          </a:prstGeom>
          <a:solidFill>
            <a:srgbClr val="0070C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178452" y="4065118"/>
            <a:ext cx="2876426" cy="2466471"/>
          </a:xfrm>
          <a:prstGeom prst="round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01520" y="4065117"/>
            <a:ext cx="2876426" cy="246647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38114" y="5420777"/>
            <a:ext cx="3020107" cy="504825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rgbClr val="535353"/>
                </a:solidFill>
                <a:latin typeface="Helvetica" panose="020B0604020202020204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badi MT Condensed Light"/>
                <a:cs typeface="Abadi MT Condensed Light"/>
              </a:rPr>
              <a:t>PROMISES DELIVERED</a:t>
            </a:r>
            <a:endParaRPr lang="en-US" i="1" dirty="0">
              <a:solidFill>
                <a:schemeClr val="tx1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6" name="Picture 8" descr="142091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93" y="4139665"/>
            <a:ext cx="128111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3258221" y="5381521"/>
            <a:ext cx="2968340" cy="504825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rgbClr val="535353"/>
                </a:solidFill>
                <a:latin typeface="Helvetica" panose="020B0604020202020204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badi MT Condensed Light"/>
                <a:cs typeface="Abadi MT Condensed Light"/>
              </a:rPr>
              <a:t>HUNGER TO LEARN</a:t>
            </a:r>
            <a:endParaRPr lang="en-US" i="1" dirty="0">
              <a:solidFill>
                <a:schemeClr val="tx1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8" name="Picture 11" descr="142077-2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31" y="4107503"/>
            <a:ext cx="1220788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329398" y="5328291"/>
            <a:ext cx="3114982" cy="504825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rgbClr val="535353"/>
                </a:solidFill>
                <a:latin typeface="Helvetica" panose="020B0604020202020204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badi MT Condensed Light"/>
                <a:cs typeface="Abadi MT Condensed Light"/>
              </a:rPr>
              <a:t>RESPECT, EMPATHIZE</a:t>
            </a:r>
            <a:endParaRPr lang="en-US" i="1" dirty="0">
              <a:solidFill>
                <a:schemeClr val="tx1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0" name="Picture 9" descr="142054-2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61" y="4065117"/>
            <a:ext cx="1249363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9352723" y="5316067"/>
            <a:ext cx="2839277" cy="504825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rgbClr val="535353"/>
                </a:solidFill>
                <a:latin typeface="Helvetica" panose="020B0604020202020204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Abadi MT Condensed Light"/>
                <a:cs typeface="Abadi MT Condensed Light"/>
              </a:rPr>
              <a:t>KEEP IT SIMPLE</a:t>
            </a:r>
            <a:endParaRPr lang="en-US" i="1" dirty="0">
              <a:solidFill>
                <a:schemeClr val="tx1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2" name="Picture 8" descr="142058-2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923" y="4177300"/>
            <a:ext cx="1125016" cy="112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272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13"/>
          <p:cNvSpPr txBox="1"/>
          <p:nvPr/>
        </p:nvSpPr>
        <p:spPr>
          <a:xfrm>
            <a:off x="263872" y="295037"/>
            <a:ext cx="10243368" cy="43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rgbClr val="FFFFFF"/>
                </a:solidFill>
              </a:defRPr>
            </a:lvl1pPr>
          </a:lstStyle>
          <a:p>
            <a:r>
              <a:rPr lang="en-US" sz="2800" dirty="0" smtClean="0"/>
              <a:t>Awards </a:t>
            </a:r>
            <a:endParaRPr sz="2800" dirty="0"/>
          </a:p>
        </p:txBody>
      </p:sp>
      <p:sp>
        <p:nvSpPr>
          <p:cNvPr id="4" name="Rectangle 3"/>
          <p:cNvSpPr/>
          <p:nvPr/>
        </p:nvSpPr>
        <p:spPr>
          <a:xfrm>
            <a:off x="2382593" y="1072660"/>
            <a:ext cx="4043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2129"/>
                </a:solidFill>
              </a:rPr>
              <a:t>M</a:t>
            </a:r>
            <a:r>
              <a:rPr lang="en-US" dirty="0" smtClean="0">
                <a:solidFill>
                  <a:srgbClr val="1D2129"/>
                </a:solidFill>
              </a:rPr>
              <a:t>ost </a:t>
            </a:r>
            <a:r>
              <a:rPr lang="en-US" dirty="0">
                <a:solidFill>
                  <a:srgbClr val="1D2129"/>
                </a:solidFill>
              </a:rPr>
              <a:t>innovative and successful Indian Companies </a:t>
            </a:r>
            <a:r>
              <a:rPr lang="en-US" dirty="0" smtClean="0">
                <a:solidFill>
                  <a:srgbClr val="1D2129"/>
                </a:solidFill>
              </a:rPr>
              <a:t>Awards 2018</a:t>
            </a:r>
            <a:endParaRPr lang="en-US" dirty="0"/>
          </a:p>
        </p:txBody>
      </p:sp>
      <p:pic>
        <p:nvPicPr>
          <p:cNvPr id="1028" name="Picture 4" descr="https://scontent-nrt1-1.xx.fbcdn.net/v/t1.0-9/39985325_525884217852716_8109359564400361472_n.jpg?_nc_cat=0&amp;oh=f9df1d6944e2c4d20d632c3cd250f110&amp;oe=5C3399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9638" r="18885" b="16151"/>
          <a:stretch/>
        </p:blipFill>
        <p:spPr bwMode="auto">
          <a:xfrm>
            <a:off x="1" y="1053595"/>
            <a:ext cx="2382592" cy="180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00" y="2005023"/>
            <a:ext cx="2409588" cy="18071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88400" y="19873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1D2129"/>
                </a:solidFill>
              </a:rPr>
              <a:t>Home </a:t>
            </a:r>
            <a:r>
              <a:rPr lang="en-US" dirty="0">
                <a:solidFill>
                  <a:srgbClr val="1D2129"/>
                </a:solidFill>
              </a:rPr>
              <a:t>for </a:t>
            </a:r>
            <a:r>
              <a:rPr lang="en-US" dirty="0" smtClean="0">
                <a:solidFill>
                  <a:srgbClr val="1D2129"/>
                </a:solidFill>
              </a:rPr>
              <a:t>Star Employees 2018</a:t>
            </a:r>
            <a:endParaRPr lang="en-US" dirty="0">
              <a:solidFill>
                <a:srgbClr val="1D212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7568"/>
            <a:ext cx="2409587" cy="18071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82593" y="30841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D2129"/>
                </a:solidFill>
              </a:rPr>
              <a:t>Model Worker’s </a:t>
            </a:r>
            <a:r>
              <a:rPr lang="en-US" dirty="0" smtClean="0">
                <a:solidFill>
                  <a:srgbClr val="1D2129"/>
                </a:solidFill>
              </a:rPr>
              <a:t>Home Award 2018</a:t>
            </a:r>
            <a:endParaRPr lang="en-US" dirty="0">
              <a:solidFill>
                <a:srgbClr val="1D212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09588" y="50984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D2129"/>
                </a:solidFill>
              </a:rPr>
              <a:t>Excellent Technician Award </a:t>
            </a:r>
            <a:r>
              <a:rPr lang="en-US" dirty="0" smtClean="0">
                <a:solidFill>
                  <a:srgbClr val="1D2129"/>
                </a:solidFill>
              </a:rPr>
              <a:t>2017– </a:t>
            </a:r>
            <a:r>
              <a:rPr lang="en-US" dirty="0">
                <a:solidFill>
                  <a:srgbClr val="1D2129"/>
                </a:solidFill>
              </a:rPr>
              <a:t>Sun </a:t>
            </a:r>
            <a:r>
              <a:rPr lang="en-US" dirty="0" err="1">
                <a:solidFill>
                  <a:srgbClr val="1D2129"/>
                </a:solidFill>
              </a:rPr>
              <a:t>Jianbin</a:t>
            </a:r>
            <a:endParaRPr lang="en-US" dirty="0">
              <a:solidFill>
                <a:srgbClr val="1D212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590" y="4028999"/>
            <a:ext cx="2409588" cy="18071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99590" y="40289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srgbClr val="1D2129"/>
                </a:solidFill>
              </a:rPr>
              <a:t>Top 100 Industrial </a:t>
            </a:r>
            <a:r>
              <a:rPr lang="en-US" dirty="0" smtClean="0">
                <a:solidFill>
                  <a:srgbClr val="1D2129"/>
                </a:solidFill>
              </a:rPr>
              <a:t>Enterprises Award 2018</a:t>
            </a:r>
            <a:endParaRPr lang="en-US" dirty="0">
              <a:solidFill>
                <a:srgbClr val="1D212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81541"/>
            <a:ext cx="2409588" cy="17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55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8600" y="292042"/>
            <a:ext cx="9072342" cy="4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800" dirty="0" smtClean="0"/>
              <a:t>Global Footprint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620" y="2135163"/>
            <a:ext cx="2667000" cy="14943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7639" y="3976950"/>
            <a:ext cx="47929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60% of UK's data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networks.</a:t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90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% of Luxembourg,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80% of Panama,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% of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Finland, Sweden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and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Norway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,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% of UAE, are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wired by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Sterlite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Tech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654" y="1905000"/>
            <a:ext cx="1828799" cy="1856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99905" y="3976950"/>
            <a:ext cx="29062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With its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manufacturing presence, Sterlite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Tech has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5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% of </a:t>
            </a:r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China's market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share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in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optical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fibre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839" y="3849397"/>
            <a:ext cx="3140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Sterlite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Tech will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rank third among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the top 5 globally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 integrated </a:t>
            </a:r>
            <a:r>
              <a:rPr lang="en-US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fibre manufacturers by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FY'2020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22" y="2135163"/>
            <a:ext cx="1588399" cy="15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8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51516"/>
            <a:ext cx="9287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</a:t>
            </a:r>
            <a:r>
              <a:rPr lang="en-US" sz="2800" b="1" dirty="0" smtClean="0">
                <a:solidFill>
                  <a:schemeClr val="bg1"/>
                </a:solidFill>
              </a:rPr>
              <a:t>etworks deployed in the most challenging terrains and extreme weather conditions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212522"/>
            <a:ext cx="4575518" cy="252127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9400" y="4062329"/>
            <a:ext cx="4926552" cy="265673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Picture 4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013767"/>
            <a:ext cx="4575518" cy="270529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1244531"/>
            <a:ext cx="4926553" cy="255376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76400" y="1106063"/>
            <a:ext cx="2362200" cy="715089"/>
          </a:xfrm>
          <a:prstGeom prst="roundRect">
            <a:avLst/>
          </a:prstGeom>
          <a:ln w="28575"/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66B1"/>
                </a:solidFill>
              </a:rPr>
              <a:t>In the dense Amazonian forests</a:t>
            </a:r>
            <a:endParaRPr lang="en-IN" b="1" dirty="0">
              <a:solidFill>
                <a:srgbClr val="0066B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3909395"/>
            <a:ext cx="2362200" cy="715089"/>
          </a:xfrm>
          <a:prstGeom prst="roundRect">
            <a:avLst/>
          </a:prstGeom>
          <a:ln w="28575"/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66B1"/>
                </a:solidFill>
              </a:rPr>
              <a:t>In the Himalayan Range</a:t>
            </a:r>
            <a:endParaRPr lang="en-IN" b="1" dirty="0">
              <a:solidFill>
                <a:srgbClr val="0066B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1576" y="3966068"/>
            <a:ext cx="2362200" cy="715089"/>
          </a:xfrm>
          <a:prstGeom prst="roundRect">
            <a:avLst/>
          </a:prstGeom>
          <a:ln w="28575"/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66B1"/>
                </a:solidFill>
              </a:rPr>
              <a:t>In India’s first Formula 1 race track</a:t>
            </a:r>
            <a:endParaRPr lang="en-IN" b="1" dirty="0">
              <a:solidFill>
                <a:srgbClr val="0066B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4964" y="1076755"/>
            <a:ext cx="2438812" cy="715089"/>
          </a:xfrm>
          <a:prstGeom prst="roundRect">
            <a:avLst/>
          </a:prstGeom>
          <a:ln w="28575"/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66B1"/>
                </a:solidFill>
              </a:rPr>
              <a:t>In Iceland’s extreme snow</a:t>
            </a:r>
            <a:endParaRPr lang="en-IN" b="1" dirty="0">
              <a:solidFill>
                <a:srgbClr val="0066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51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40468" y="282507"/>
            <a:ext cx="9072342" cy="44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 smtClean="0"/>
              <a:t>Strong Focus on Technology Innovation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355121" y="5635878"/>
            <a:ext cx="59697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Asia's largest, most advanced Telecom R&amp;D </a:t>
            </a:r>
            <a:r>
              <a:rPr lang="en-US" sz="20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centres</a:t>
            </a:r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</a:t>
            </a: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Centre of Excellence  </a:t>
            </a:r>
          </a:p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Centre for Smarter Networks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3" y="2417237"/>
            <a:ext cx="5150224" cy="30019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984" y="109086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216 </a:t>
            </a: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</a:rPr>
              <a:t>GLOBAL PATENTS</a:t>
            </a:r>
          </a:p>
          <a:p>
            <a:pPr lvl="0" algn="ctr"/>
            <a:r>
              <a:rPr lang="en-US" dirty="0" err="1">
                <a:solidFill>
                  <a:srgbClr val="002060"/>
                </a:solidFill>
              </a:rPr>
              <a:t>Sterlite</a:t>
            </a:r>
            <a:r>
              <a:rPr lang="en-US" dirty="0">
                <a:solidFill>
                  <a:srgbClr val="002060"/>
                </a:solidFill>
              </a:rPr>
              <a:t> Tech 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192</a:t>
            </a:r>
            <a:endParaRPr lang="en-US" dirty="0">
              <a:solidFill>
                <a:srgbClr val="002060"/>
              </a:solidFill>
            </a:endParaRPr>
          </a:p>
          <a:p>
            <a:pPr lvl="0" algn="ctr"/>
            <a:r>
              <a:rPr lang="en-US" dirty="0">
                <a:solidFill>
                  <a:srgbClr val="002060"/>
                </a:solidFill>
              </a:rPr>
              <a:t>China JV 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2060"/>
                </a:solidFill>
              </a:rPr>
              <a:t> 24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84" y="2023352"/>
            <a:ext cx="51165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47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905D-D042-8246-B181-A8DC834A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65BD4-6EE7-E945-BDD1-464ACD90E0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26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4131-A114-C847-98FB-D7A66D864E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911289" y="7133627"/>
            <a:ext cx="245751" cy="225709"/>
          </a:xfrm>
        </p:spPr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  <p:pic>
        <p:nvPicPr>
          <p:cNvPr id="5" name="Screen Shot 2018-05-21 at 6.52.34 PM.png" descr="Screen Shot 2018-05-21 at 6.52.34 PM.png"/>
          <p:cNvPicPr>
            <a:picLocks noChangeAspect="1"/>
          </p:cNvPicPr>
          <p:nvPr/>
        </p:nvPicPr>
        <p:blipFill>
          <a:blip r:embed="rId2">
            <a:extLst/>
          </a:blip>
          <a:srcRect l="15625" r="15625"/>
          <a:stretch>
            <a:fillRect/>
          </a:stretch>
        </p:blipFill>
        <p:spPr>
          <a:xfrm>
            <a:off x="-3416" y="1050111"/>
            <a:ext cx="3104501" cy="30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8-05-21 at 6.42.59 PM.png" descr="Screen Shot 2018-05-21 at 6.42.59 PM.png"/>
          <p:cNvPicPr>
            <a:picLocks noChangeAspect="1"/>
          </p:cNvPicPr>
          <p:nvPr/>
        </p:nvPicPr>
        <p:blipFill>
          <a:blip r:embed="rId3">
            <a:extLst/>
          </a:blip>
          <a:srcRect l="18382" t="1455" r="18382" b="1455"/>
          <a:stretch>
            <a:fillRect/>
          </a:stretch>
        </p:blipFill>
        <p:spPr>
          <a:xfrm>
            <a:off x="2955223" y="1050111"/>
            <a:ext cx="3068664" cy="2966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8-05-21 at 6.42.38 PM.png" descr="Screen Shot 2018-05-21 at 6.42.38 PM.png"/>
          <p:cNvPicPr>
            <a:picLocks noChangeAspect="1"/>
          </p:cNvPicPr>
          <p:nvPr/>
        </p:nvPicPr>
        <p:blipFill>
          <a:blip r:embed="rId4">
            <a:extLst/>
          </a:blip>
          <a:srcRect l="14464" r="14464"/>
          <a:stretch>
            <a:fillRect/>
          </a:stretch>
        </p:blipFill>
        <p:spPr>
          <a:xfrm>
            <a:off x="6016002" y="1050111"/>
            <a:ext cx="3087957" cy="2966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8-05-21 at 6.52.55 PM.png" descr="Screen Shot 2018-05-21 at 6.52.55 PM.png"/>
          <p:cNvPicPr>
            <a:picLocks noChangeAspect="1"/>
          </p:cNvPicPr>
          <p:nvPr/>
        </p:nvPicPr>
        <p:blipFill>
          <a:blip r:embed="rId5">
            <a:extLst/>
          </a:blip>
          <a:srcRect l="8362" r="8362"/>
          <a:stretch>
            <a:fillRect/>
          </a:stretch>
        </p:blipFill>
        <p:spPr>
          <a:xfrm>
            <a:off x="9101521" y="1050111"/>
            <a:ext cx="3087958" cy="2966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hutterstock_533634832.jpg" descr="shutterstock_533634832.jpg"/>
          <p:cNvPicPr>
            <a:picLocks noChangeAspect="1"/>
          </p:cNvPicPr>
          <p:nvPr/>
        </p:nvPicPr>
        <p:blipFill>
          <a:blip r:embed="rId6">
            <a:extLst/>
          </a:blip>
          <a:srcRect l="19759" t="21549" r="38766" b="11915"/>
          <a:stretch>
            <a:fillRect/>
          </a:stretch>
        </p:blipFill>
        <p:spPr>
          <a:xfrm>
            <a:off x="-895" y="4009949"/>
            <a:ext cx="2966524" cy="285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8-05-21 at 6.43.21 PM.png" descr="Screen Shot 2018-05-21 at 6.43.21 PM.png"/>
          <p:cNvPicPr>
            <a:picLocks noChangeAspect="1"/>
          </p:cNvPicPr>
          <p:nvPr/>
        </p:nvPicPr>
        <p:blipFill>
          <a:blip r:embed="rId7">
            <a:extLst/>
          </a:blip>
          <a:srcRect l="7385" t="2334" r="18779" b="2334"/>
          <a:stretch>
            <a:fillRect/>
          </a:stretch>
        </p:blipFill>
        <p:spPr>
          <a:xfrm>
            <a:off x="2957744" y="4009949"/>
            <a:ext cx="3068664" cy="285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18-05-21 at 6.46.18 PM.png" descr="Screen Shot 2018-05-21 at 6.46.18 PM.png"/>
          <p:cNvPicPr>
            <a:picLocks noChangeAspect="1"/>
          </p:cNvPicPr>
          <p:nvPr/>
        </p:nvPicPr>
        <p:blipFill>
          <a:blip r:embed="rId8">
            <a:extLst/>
          </a:blip>
          <a:srcRect l="4790" t="12799" r="33945" b="3388"/>
          <a:stretch>
            <a:fillRect/>
          </a:stretch>
        </p:blipFill>
        <p:spPr>
          <a:xfrm>
            <a:off x="6016002" y="4009949"/>
            <a:ext cx="3087957" cy="285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hutterstock_263740583.jpg" descr="shutterstock_263740583.jpg"/>
          <p:cNvPicPr>
            <a:picLocks noChangeAspect="1"/>
          </p:cNvPicPr>
          <p:nvPr/>
        </p:nvPicPr>
        <p:blipFill>
          <a:blip r:embed="rId9">
            <a:extLst/>
          </a:blip>
          <a:srcRect l="26686" t="11393" r="11838" b="16623"/>
          <a:stretch>
            <a:fillRect/>
          </a:stretch>
        </p:blipFill>
        <p:spPr>
          <a:xfrm>
            <a:off x="9104042" y="4009949"/>
            <a:ext cx="3087958" cy="285542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 Placeholder 5"/>
          <p:cNvSpPr txBox="1">
            <a:spLocks/>
          </p:cNvSpPr>
          <p:nvPr/>
        </p:nvSpPr>
        <p:spPr>
          <a:xfrm>
            <a:off x="12017375" y="6611339"/>
            <a:ext cx="174625" cy="22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TextBox 11"/>
          <p:cNvSpPr txBox="1"/>
          <p:nvPr/>
        </p:nvSpPr>
        <p:spPr>
          <a:xfrm>
            <a:off x="1933048" y="4016635"/>
            <a:ext cx="8165907" cy="646331"/>
          </a:xfrm>
          <a:prstGeom prst="rect">
            <a:avLst/>
          </a:prstGeom>
          <a:gradFill>
            <a:gsLst>
              <a:gs pos="0">
                <a:srgbClr val="8A59AF"/>
              </a:gs>
              <a:gs pos="100000">
                <a:srgbClr val="2B4BB3"/>
              </a:gs>
            </a:gsLst>
            <a:lin ang="13816121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cap="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/>
              <a:t>Delivering smarter </a:t>
            </a:r>
            <a:r>
              <a:rPr lang="en-US" sz="3600" b="1" dirty="0" smtClean="0"/>
              <a:t>networks</a:t>
            </a:r>
            <a:endParaRPr sz="3600" b="1" dirty="0"/>
          </a:p>
        </p:txBody>
      </p:sp>
      <p:sp>
        <p:nvSpPr>
          <p:cNvPr id="15" name="TextBox 13"/>
          <p:cNvSpPr txBox="1"/>
          <p:nvPr/>
        </p:nvSpPr>
        <p:spPr>
          <a:xfrm>
            <a:off x="1179004" y="3370304"/>
            <a:ext cx="9673996" cy="646331"/>
          </a:xfrm>
          <a:prstGeom prst="rect">
            <a:avLst/>
          </a:prstGeom>
          <a:gradFill>
            <a:gsLst>
              <a:gs pos="0">
                <a:srgbClr val="6C46AF"/>
              </a:gs>
              <a:gs pos="100000">
                <a:srgbClr val="2B4BB3"/>
              </a:gs>
            </a:gsLst>
            <a:lin ang="13816121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300" b="1" cap="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dirty="0"/>
              <a:t>Transforming everyday living by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6708340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C83DF-AEA6-6E4E-84D8-59C2A37F4E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</a:t>
            </a:fld>
            <a:endParaRPr lang="en-IN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2818748" y="1558893"/>
            <a:ext cx="7048500" cy="3708400"/>
          </a:xfrm>
          <a:prstGeom prst="roundRect">
            <a:avLst>
              <a:gd name="adj" fmla="val 0"/>
            </a:avLst>
          </a:prstGeom>
          <a:gradFill>
            <a:gsLst>
              <a:gs pos="98000">
                <a:srgbClr val="46A4F6">
                  <a:alpha val="9000"/>
                </a:srgbClr>
              </a:gs>
              <a:gs pos="0">
                <a:srgbClr val="43BB8D">
                  <a:alpha val="14000"/>
                </a:srgbClr>
              </a:gs>
            </a:gsLst>
            <a:lin ang="2413842" scaled="0"/>
          </a:gradFill>
          <a:ln w="6350" algn="ctr">
            <a:noFill/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 rot="5400000">
            <a:off x="4626119" y="-249885"/>
            <a:ext cx="1242831" cy="48575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2A27C">
                  <a:alpha val="10000"/>
                </a:srgbClr>
              </a:gs>
              <a:gs pos="96000">
                <a:srgbClr val="6257B3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algn="ctr">
            <a:noFill/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Line 17"/>
          <p:cNvSpPr>
            <a:spLocks noChangeShapeType="1"/>
          </p:cNvSpPr>
          <p:nvPr/>
        </p:nvSpPr>
        <p:spPr bwMode="auto">
          <a:xfrm>
            <a:off x="2786998" y="5758643"/>
            <a:ext cx="7148513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5782935" y="5503567"/>
            <a:ext cx="1180624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xtLst/>
        </p:spPr>
        <p:txBody>
          <a:bodyPr wrap="none" anchor="ctr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BB8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Bandwidth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676265" y="1558893"/>
            <a:ext cx="2180964" cy="37084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2A27C">
                  <a:alpha val="10000"/>
                </a:srgbClr>
              </a:gs>
              <a:gs pos="95000">
                <a:srgbClr val="6257B3">
                  <a:alpha val="1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algn="ctr">
            <a:noFill/>
            <a:miter lim="800000"/>
            <a:headEnd/>
            <a:tailEnd/>
          </a:ln>
          <a:extLst/>
        </p:spPr>
        <p:txBody>
          <a:bodyPr wrap="none" anchor="ctr"/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H="1">
            <a:off x="5249209" y="2793968"/>
            <a:ext cx="17150" cy="2473324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flipV="1">
            <a:off x="2818748" y="4029528"/>
            <a:ext cx="4857517" cy="1102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175935" y="5357553"/>
            <a:ext cx="7273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&lt;1 Mbps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484410" y="5357553"/>
            <a:ext cx="8074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Mbps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970310" y="5357553"/>
            <a:ext cx="6936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&gt;1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Gbps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190278" y="4533251"/>
            <a:ext cx="6703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1000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2299282" y="2675874"/>
            <a:ext cx="5613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377830" y="1883713"/>
            <a:ext cx="4828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2220735" y="3885236"/>
            <a:ext cx="6399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008035" y="5357553"/>
            <a:ext cx="7289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Mbps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818998" y="5357553"/>
            <a:ext cx="6503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Mbps</a:t>
            </a:r>
          </a:p>
        </p:txBody>
      </p:sp>
      <p:sp>
        <p:nvSpPr>
          <p:cNvPr id="19" name="Oval 18"/>
          <p:cNvSpPr/>
          <p:nvPr>
            <p:custDataLst>
              <p:tags r:id="rId1"/>
            </p:custDataLst>
          </p:nvPr>
        </p:nvSpPr>
        <p:spPr bwMode="auto">
          <a:xfrm>
            <a:off x="9024285" y="4592605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8508066" y="4129055"/>
            <a:ext cx="11123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Wireless Cloud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based Office</a:t>
            </a:r>
          </a:p>
        </p:txBody>
      </p:sp>
      <p:sp>
        <p:nvSpPr>
          <p:cNvPr id="21" name="Oval 20"/>
          <p:cNvSpPr/>
          <p:nvPr>
            <p:custDataLst>
              <p:tags r:id="rId2"/>
            </p:custDataLst>
          </p:nvPr>
        </p:nvSpPr>
        <p:spPr bwMode="auto">
          <a:xfrm>
            <a:off x="7935260" y="2000218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7425870" y="2194924"/>
            <a:ext cx="11256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Tactile Internet</a:t>
            </a:r>
          </a:p>
        </p:txBody>
      </p:sp>
      <p:sp>
        <p:nvSpPr>
          <p:cNvPr id="23" name="Oval 22"/>
          <p:cNvSpPr/>
          <p:nvPr>
            <p:custDataLst>
              <p:tags r:id="rId3"/>
            </p:custDataLst>
          </p:nvPr>
        </p:nvSpPr>
        <p:spPr bwMode="auto">
          <a:xfrm>
            <a:off x="7465360" y="1776380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6322803" y="1919452"/>
            <a:ext cx="13699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Augmented Reality</a:t>
            </a:r>
          </a:p>
        </p:txBody>
      </p:sp>
      <p:sp>
        <p:nvSpPr>
          <p:cNvPr id="25" name="Oval 24"/>
          <p:cNvSpPr/>
          <p:nvPr>
            <p:custDataLst>
              <p:tags r:id="rId4"/>
            </p:custDataLst>
          </p:nvPr>
        </p:nvSpPr>
        <p:spPr bwMode="auto">
          <a:xfrm>
            <a:off x="6312835" y="1700180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4820873" y="1655054"/>
            <a:ext cx="1468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Autonomous Driving</a:t>
            </a:r>
          </a:p>
        </p:txBody>
      </p:sp>
      <p:sp>
        <p:nvSpPr>
          <p:cNvPr id="27" name="Oval 26"/>
          <p:cNvSpPr/>
          <p:nvPr>
            <p:custDataLst>
              <p:tags r:id="rId5"/>
            </p:custDataLst>
          </p:nvPr>
        </p:nvSpPr>
        <p:spPr bwMode="auto">
          <a:xfrm>
            <a:off x="6904973" y="4662455"/>
            <a:ext cx="187325" cy="187325"/>
          </a:xfrm>
          <a:prstGeom prst="ellipse">
            <a:avLst/>
          </a:prstGeom>
          <a:solidFill>
            <a:srgbClr val="00AEE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387379" y="4833331"/>
            <a:ext cx="12149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Video Streaming</a:t>
            </a:r>
          </a:p>
        </p:txBody>
      </p:sp>
      <p:sp>
        <p:nvSpPr>
          <p:cNvPr id="29" name="Oval 28"/>
          <p:cNvSpPr/>
          <p:nvPr>
            <p:custDataLst>
              <p:tags r:id="rId6"/>
            </p:custDataLst>
          </p:nvPr>
        </p:nvSpPr>
        <p:spPr bwMode="auto">
          <a:xfrm>
            <a:off x="9208435" y="1776380"/>
            <a:ext cx="187325" cy="187325"/>
          </a:xfrm>
          <a:prstGeom prst="ellipse">
            <a:avLst/>
          </a:prstGeom>
          <a:solidFill>
            <a:srgbClr val="00AEE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8770084" y="1950661"/>
            <a:ext cx="1057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 Reality</a:t>
            </a:r>
          </a:p>
        </p:txBody>
      </p:sp>
      <p:sp>
        <p:nvSpPr>
          <p:cNvPr id="31" name="Oval 30"/>
          <p:cNvSpPr/>
          <p:nvPr>
            <p:custDataLst>
              <p:tags r:id="rId7"/>
            </p:custDataLst>
          </p:nvPr>
        </p:nvSpPr>
        <p:spPr bwMode="auto">
          <a:xfrm>
            <a:off x="6222348" y="4035393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5738053" y="4233462"/>
            <a:ext cx="11151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Personal Cloud</a:t>
            </a:r>
          </a:p>
        </p:txBody>
      </p:sp>
      <p:sp>
        <p:nvSpPr>
          <p:cNvPr id="33" name="Oval 32"/>
          <p:cNvSpPr/>
          <p:nvPr>
            <p:custDataLst>
              <p:tags r:id="rId8"/>
            </p:custDataLst>
          </p:nvPr>
        </p:nvSpPr>
        <p:spPr bwMode="auto">
          <a:xfrm>
            <a:off x="2982260" y="2873343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3165333" y="2829762"/>
            <a:ext cx="10292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Disaster Alert</a:t>
            </a:r>
          </a:p>
        </p:txBody>
      </p:sp>
      <p:sp>
        <p:nvSpPr>
          <p:cNvPr id="35" name="Oval 34"/>
          <p:cNvSpPr/>
          <p:nvPr>
            <p:custDataLst>
              <p:tags r:id="rId9"/>
            </p:custDataLst>
          </p:nvPr>
        </p:nvSpPr>
        <p:spPr bwMode="auto">
          <a:xfrm>
            <a:off x="6420785" y="2800318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5856799" y="3016512"/>
            <a:ext cx="1315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 Time Gaming</a:t>
            </a:r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 rot="16200000">
            <a:off x="273285" y="3402687"/>
            <a:ext cx="3758239" cy="0"/>
          </a:xfrm>
          <a:prstGeom prst="line">
            <a:avLst/>
          </a:prstGeom>
          <a:noFill/>
          <a:ln w="12700">
            <a:solidFill>
              <a:schemeClr val="bg1">
                <a:lumMod val="85000"/>
              </a:schemeClr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 rot="16200000">
            <a:off x="1689016" y="3195797"/>
            <a:ext cx="918840" cy="3029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xtLst/>
        </p:spPr>
        <p:txBody>
          <a:bodyPr wrap="square" lIns="91440" tIns="0" bIns="0" anchor="ctr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BB8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3BB8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67452" y="6591578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Source: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GSMA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8867" y="3206914"/>
            <a:ext cx="14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92D7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ULTRA LOW LATENCY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64467" y="6029935"/>
            <a:ext cx="284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 kern="0">
                <a:solidFill>
                  <a:srgbClr val="00AEEF"/>
                </a:solidFill>
                <a:latin typeface="Arial Narrow" panose="020B0606020202030204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92D7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HYPER CONNECTIVITY</a:t>
            </a: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10451215" y="4451502"/>
            <a:ext cx="1245048" cy="29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Enabled by 5G </a:t>
            </a:r>
          </a:p>
        </p:txBody>
      </p:sp>
      <p:sp>
        <p:nvSpPr>
          <p:cNvPr id="43" name="Oval 42"/>
          <p:cNvSpPr/>
          <p:nvPr>
            <p:custDataLst>
              <p:tags r:id="rId10"/>
            </p:custDataLst>
          </p:nvPr>
        </p:nvSpPr>
        <p:spPr bwMode="auto">
          <a:xfrm>
            <a:off x="10259410" y="2834595"/>
            <a:ext cx="187325" cy="187325"/>
          </a:xfrm>
          <a:prstGeom prst="ellipse">
            <a:avLst/>
          </a:prstGeom>
          <a:solidFill>
            <a:srgbClr val="703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10446735" y="2760310"/>
            <a:ext cx="12372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the Go (Fully Mobile) </a:t>
            </a:r>
          </a:p>
        </p:txBody>
      </p:sp>
      <p:sp>
        <p:nvSpPr>
          <p:cNvPr id="45" name="Oval 44"/>
          <p:cNvSpPr/>
          <p:nvPr>
            <p:custDataLst>
              <p:tags r:id="rId11"/>
            </p:custDataLst>
          </p:nvPr>
        </p:nvSpPr>
        <p:spPr bwMode="auto">
          <a:xfrm>
            <a:off x="10256009" y="3587858"/>
            <a:ext cx="187325" cy="187325"/>
          </a:xfrm>
          <a:prstGeom prst="ellipse">
            <a:avLst/>
          </a:prstGeom>
          <a:solidFill>
            <a:srgbClr val="00AEE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10451215" y="3513573"/>
            <a:ext cx="14262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763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Nomadic (Fixed Access with Limited Mobility) 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256009" y="4531663"/>
            <a:ext cx="195477" cy="194179"/>
          </a:xfrm>
          <a:prstGeom prst="rect">
            <a:avLst/>
          </a:prstGeom>
          <a:gradFill>
            <a:gsLst>
              <a:gs pos="0">
                <a:srgbClr val="02A27C">
                  <a:alpha val="25000"/>
                </a:srgbClr>
              </a:gs>
              <a:gs pos="98000">
                <a:srgbClr val="6257B3">
                  <a:alpha val="30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itle 2"/>
          <p:cNvSpPr txBox="1">
            <a:spLocks/>
          </p:cNvSpPr>
          <p:nvPr/>
        </p:nvSpPr>
        <p:spPr>
          <a:xfrm>
            <a:off x="84423" y="115157"/>
            <a:ext cx="10989316" cy="138499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eaLnBrk="1">
              <a:defRPr sz="2800" b="1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dirty="0"/>
              <a:t>As consumers and enterprises use these technology applications, </a:t>
            </a:r>
          </a:p>
          <a:p>
            <a:r>
              <a:rPr lang="en-US" dirty="0"/>
              <a:t>they expect hyper connectivity and ultra low latency</a:t>
            </a:r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3225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24168" y="6618467"/>
            <a:ext cx="245751" cy="225709"/>
          </a:xfrm>
        </p:spPr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11869738" y="6618467"/>
            <a:ext cx="9239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defRPr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itle 2"/>
          <p:cNvSpPr txBox="1"/>
          <p:nvPr/>
        </p:nvSpPr>
        <p:spPr>
          <a:xfrm>
            <a:off x="2501169" y="1871775"/>
            <a:ext cx="2460555" cy="53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Dense </a:t>
            </a:r>
          </a:p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Networks</a:t>
            </a:r>
          </a:p>
        </p:txBody>
      </p:sp>
      <p:sp>
        <p:nvSpPr>
          <p:cNvPr id="5" name="Title 2"/>
          <p:cNvSpPr txBox="1"/>
          <p:nvPr/>
        </p:nvSpPr>
        <p:spPr>
          <a:xfrm>
            <a:off x="1224930" y="3134791"/>
            <a:ext cx="1710365" cy="53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2812">
              <a:lnSpc>
                <a:spcPct val="110000"/>
              </a:lnSpc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Limitless and Secure Storage</a:t>
            </a:r>
          </a:p>
        </p:txBody>
      </p:sp>
      <p:sp>
        <p:nvSpPr>
          <p:cNvPr id="6" name="Title 2"/>
          <p:cNvSpPr txBox="1"/>
          <p:nvPr/>
        </p:nvSpPr>
        <p:spPr>
          <a:xfrm>
            <a:off x="951354" y="4951375"/>
            <a:ext cx="1604784" cy="53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Edge </a:t>
            </a:r>
          </a:p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Computing</a:t>
            </a:r>
          </a:p>
        </p:txBody>
      </p:sp>
      <p:sp>
        <p:nvSpPr>
          <p:cNvPr id="7" name="Freeform: Shape 44"/>
          <p:cNvSpPr/>
          <p:nvPr/>
        </p:nvSpPr>
        <p:spPr>
          <a:xfrm>
            <a:off x="3353704" y="3512668"/>
            <a:ext cx="5338202" cy="3354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695"/>
                  <a:pt x="21600" y="17188"/>
                </a:cubicBezTo>
                <a:cubicBezTo>
                  <a:pt x="21600" y="18375"/>
                  <a:pt x="21524" y="19533"/>
                  <a:pt x="21381" y="20652"/>
                </a:cubicBezTo>
                <a:lnTo>
                  <a:pt x="21227" y="21600"/>
                </a:lnTo>
                <a:lnTo>
                  <a:pt x="373" y="21600"/>
                </a:lnTo>
                <a:lnTo>
                  <a:pt x="219" y="20652"/>
                </a:lnTo>
                <a:cubicBezTo>
                  <a:pt x="76" y="19533"/>
                  <a:pt x="0" y="18375"/>
                  <a:pt x="0" y="17188"/>
                </a:cubicBezTo>
                <a:cubicBezTo>
                  <a:pt x="0" y="769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" name="Freeform: Shape 45"/>
          <p:cNvSpPr/>
          <p:nvPr/>
        </p:nvSpPr>
        <p:spPr>
          <a:xfrm>
            <a:off x="3391804" y="3567048"/>
            <a:ext cx="5256896" cy="3303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7695"/>
                  <a:pt x="21600" y="17188"/>
                </a:cubicBezTo>
                <a:cubicBezTo>
                  <a:pt x="21600" y="18375"/>
                  <a:pt x="21524" y="19533"/>
                  <a:pt x="21381" y="20652"/>
                </a:cubicBezTo>
                <a:lnTo>
                  <a:pt x="21227" y="21600"/>
                </a:lnTo>
                <a:lnTo>
                  <a:pt x="373" y="21600"/>
                </a:lnTo>
                <a:lnTo>
                  <a:pt x="219" y="20652"/>
                </a:lnTo>
                <a:cubicBezTo>
                  <a:pt x="76" y="19533"/>
                  <a:pt x="0" y="18375"/>
                  <a:pt x="0" y="17188"/>
                </a:cubicBezTo>
                <a:cubicBezTo>
                  <a:pt x="0" y="7695"/>
                  <a:pt x="4835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2B4BB3"/>
              </a:gs>
              <a:gs pos="100000">
                <a:srgbClr val="7D52C7"/>
              </a:gs>
            </a:gsLst>
            <a:lin ang="13816121"/>
          </a:gra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TextBox 33"/>
          <p:cNvSpPr txBox="1"/>
          <p:nvPr/>
        </p:nvSpPr>
        <p:spPr>
          <a:xfrm>
            <a:off x="101110" y="78190"/>
            <a:ext cx="9956755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800" b="1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Consumption patterns are driving the need for constantly </a:t>
            </a:r>
            <a:endParaRPr lang="en-US" sz="2800" b="1" dirty="0" smtClean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800" b="1" dirty="0" smtClean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evolving </a:t>
            </a:r>
            <a:r>
              <a:rPr sz="2800" b="1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‘smarter’ networks</a:t>
            </a:r>
          </a:p>
        </p:txBody>
      </p:sp>
      <p:sp>
        <p:nvSpPr>
          <p:cNvPr id="10" name="Title 2"/>
          <p:cNvSpPr txBox="1"/>
          <p:nvPr/>
        </p:nvSpPr>
        <p:spPr>
          <a:xfrm>
            <a:off x="5208334" y="1273831"/>
            <a:ext cx="1604784" cy="53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 Source </a:t>
            </a:r>
          </a:p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Solutions</a:t>
            </a:r>
          </a:p>
        </p:txBody>
      </p:sp>
      <p:sp>
        <p:nvSpPr>
          <p:cNvPr id="11" name="Title 2"/>
          <p:cNvSpPr txBox="1"/>
          <p:nvPr/>
        </p:nvSpPr>
        <p:spPr>
          <a:xfrm>
            <a:off x="7132031" y="1881194"/>
            <a:ext cx="2364861" cy="53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Big Data </a:t>
            </a:r>
          </a:p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Analytics</a:t>
            </a:r>
          </a:p>
        </p:txBody>
      </p:sp>
      <p:sp>
        <p:nvSpPr>
          <p:cNvPr id="12" name="Title 2"/>
          <p:cNvSpPr txBox="1"/>
          <p:nvPr/>
        </p:nvSpPr>
        <p:spPr>
          <a:xfrm>
            <a:off x="8728467" y="3093591"/>
            <a:ext cx="1623361" cy="53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2812">
              <a:lnSpc>
                <a:spcPct val="110000"/>
              </a:lnSpc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Cloud Platforms and NFV</a:t>
            </a:r>
          </a:p>
        </p:txBody>
      </p:sp>
      <p:sp>
        <p:nvSpPr>
          <p:cNvPr id="13" name="TextBox 51"/>
          <p:cNvSpPr txBox="1"/>
          <p:nvPr/>
        </p:nvSpPr>
        <p:spPr>
          <a:xfrm>
            <a:off x="4425140" y="4250529"/>
            <a:ext cx="1456795" cy="286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6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Hyper Connectivity</a:t>
            </a:r>
          </a:p>
        </p:txBody>
      </p:sp>
      <p:sp>
        <p:nvSpPr>
          <p:cNvPr id="14" name="TextBox 52"/>
          <p:cNvSpPr txBox="1"/>
          <p:nvPr/>
        </p:nvSpPr>
        <p:spPr>
          <a:xfrm>
            <a:off x="4650508" y="4054963"/>
            <a:ext cx="1456795" cy="286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6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Ultra Low Latency</a:t>
            </a:r>
          </a:p>
        </p:txBody>
      </p:sp>
      <p:sp>
        <p:nvSpPr>
          <p:cNvPr id="15" name="TextBox 54"/>
          <p:cNvSpPr txBox="1"/>
          <p:nvPr/>
        </p:nvSpPr>
        <p:spPr>
          <a:xfrm>
            <a:off x="3875611" y="4974707"/>
            <a:ext cx="109509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Cyber Security</a:t>
            </a:r>
          </a:p>
        </p:txBody>
      </p:sp>
      <p:sp>
        <p:nvSpPr>
          <p:cNvPr id="16" name="TextBox 57"/>
          <p:cNvSpPr txBox="1"/>
          <p:nvPr/>
        </p:nvSpPr>
        <p:spPr>
          <a:xfrm>
            <a:off x="6592313" y="4719874"/>
            <a:ext cx="145679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Network Efficiency</a:t>
            </a:r>
          </a:p>
        </p:txBody>
      </p:sp>
      <p:sp>
        <p:nvSpPr>
          <p:cNvPr id="17" name="TextBox 59"/>
          <p:cNvSpPr txBox="1"/>
          <p:nvPr/>
        </p:nvSpPr>
        <p:spPr>
          <a:xfrm>
            <a:off x="3643867" y="5909824"/>
            <a:ext cx="972318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Longevity</a:t>
            </a:r>
          </a:p>
        </p:txBody>
      </p:sp>
      <p:sp>
        <p:nvSpPr>
          <p:cNvPr id="18" name="TextBox 70"/>
          <p:cNvSpPr txBox="1"/>
          <p:nvPr/>
        </p:nvSpPr>
        <p:spPr>
          <a:xfrm>
            <a:off x="7179067" y="4918638"/>
            <a:ext cx="97231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Scalability</a:t>
            </a:r>
          </a:p>
        </p:txBody>
      </p:sp>
      <p:sp>
        <p:nvSpPr>
          <p:cNvPr id="19" name="TextBox 74"/>
          <p:cNvSpPr txBox="1"/>
          <p:nvPr/>
        </p:nvSpPr>
        <p:spPr>
          <a:xfrm>
            <a:off x="3643867" y="6129395"/>
            <a:ext cx="1103789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Traceability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5404312" y="3728688"/>
            <a:ext cx="12437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Flexibility</a:t>
            </a:r>
          </a:p>
        </p:txBody>
      </p:sp>
      <p:sp>
        <p:nvSpPr>
          <p:cNvPr id="21" name="Oval 78"/>
          <p:cNvSpPr/>
          <p:nvPr/>
        </p:nvSpPr>
        <p:spPr>
          <a:xfrm>
            <a:off x="5155545" y="5109908"/>
            <a:ext cx="1710365" cy="1710365"/>
          </a:xfrm>
          <a:prstGeom prst="ellipse">
            <a:avLst/>
          </a:prstGeom>
          <a:gradFill>
            <a:gsLst>
              <a:gs pos="0">
                <a:srgbClr val="379F6B"/>
              </a:gs>
              <a:gs pos="100000">
                <a:srgbClr val="25E077"/>
              </a:gs>
            </a:gsLst>
            <a:lin ang="13816121"/>
          </a:gra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2" name="TextBox 60"/>
          <p:cNvSpPr txBox="1"/>
          <p:nvPr/>
        </p:nvSpPr>
        <p:spPr>
          <a:xfrm>
            <a:off x="5436463" y="5909824"/>
            <a:ext cx="1217482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Smarter Networks</a:t>
            </a:r>
          </a:p>
        </p:txBody>
      </p:sp>
      <p:sp>
        <p:nvSpPr>
          <p:cNvPr id="23" name="TextBox 62"/>
          <p:cNvSpPr txBox="1"/>
          <p:nvPr/>
        </p:nvSpPr>
        <p:spPr>
          <a:xfrm>
            <a:off x="6223350" y="4037510"/>
            <a:ext cx="1243752" cy="48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ts val="1600"/>
              </a:lnSpc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Deep Learning /     Personalisation</a:t>
            </a:r>
          </a:p>
        </p:txBody>
      </p:sp>
      <p:sp>
        <p:nvSpPr>
          <p:cNvPr id="24" name="TextBox 68"/>
          <p:cNvSpPr txBox="1"/>
          <p:nvPr/>
        </p:nvSpPr>
        <p:spPr>
          <a:xfrm>
            <a:off x="7426065" y="5874391"/>
            <a:ext cx="972317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Customer </a:t>
            </a:r>
          </a:p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Experience</a:t>
            </a:r>
          </a:p>
        </p:txBody>
      </p:sp>
      <p:sp>
        <p:nvSpPr>
          <p:cNvPr id="25" name="Title 2"/>
          <p:cNvSpPr txBox="1"/>
          <p:nvPr/>
        </p:nvSpPr>
        <p:spPr>
          <a:xfrm>
            <a:off x="9006547" y="4837847"/>
            <a:ext cx="2364860" cy="53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912812">
              <a:lnSpc>
                <a:spcPct val="110000"/>
              </a:lnSpc>
              <a:defRPr sz="15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2812" rtl="0" eaLnBrk="1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Omni Channel Digital Services </a:t>
            </a:r>
          </a:p>
        </p:txBody>
      </p:sp>
      <p:pic>
        <p:nvPicPr>
          <p:cNvPr id="26" name="Picture 81" descr="Picture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2467" y="5316292"/>
            <a:ext cx="687442" cy="58417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traight Connector 3"/>
          <p:cNvSpPr/>
          <p:nvPr/>
        </p:nvSpPr>
        <p:spPr>
          <a:xfrm>
            <a:off x="6010726" y="1935997"/>
            <a:ext cx="1" cy="1428336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Oval 63"/>
          <p:cNvSpPr/>
          <p:nvPr/>
        </p:nvSpPr>
        <p:spPr>
          <a:xfrm rot="791891" flipH="1">
            <a:off x="5648518" y="2334275"/>
            <a:ext cx="724417" cy="724417"/>
          </a:xfrm>
          <a:prstGeom prst="ellipse">
            <a:avLst/>
          </a:prstGeom>
          <a:solidFill>
            <a:srgbClr val="6CE0B8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9" name="Picture 35" descr="Picture 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6998" y="2434009"/>
            <a:ext cx="550053" cy="47524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95"/>
          <p:cNvSpPr/>
          <p:nvPr/>
        </p:nvSpPr>
        <p:spPr>
          <a:xfrm flipH="1">
            <a:off x="8433966" y="3780664"/>
            <a:ext cx="1126701" cy="1003188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1" name="Oval 49"/>
          <p:cNvSpPr/>
          <p:nvPr/>
        </p:nvSpPr>
        <p:spPr>
          <a:xfrm flipH="1">
            <a:off x="8635586" y="3933647"/>
            <a:ext cx="724417" cy="724417"/>
          </a:xfrm>
          <a:prstGeom prst="ellipse">
            <a:avLst/>
          </a:prstGeom>
          <a:solidFill>
            <a:srgbClr val="278AC7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2" name="Picture 41" descr="Picture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4287" y="4030217"/>
            <a:ext cx="607012" cy="50017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traight Connector 94"/>
          <p:cNvSpPr/>
          <p:nvPr/>
        </p:nvSpPr>
        <p:spPr>
          <a:xfrm flipH="1">
            <a:off x="7528498" y="2601092"/>
            <a:ext cx="742051" cy="1221109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Oval 100"/>
          <p:cNvSpPr/>
          <p:nvPr/>
        </p:nvSpPr>
        <p:spPr>
          <a:xfrm rot="1227191" flipH="1">
            <a:off x="7519308" y="2855157"/>
            <a:ext cx="724417" cy="724417"/>
          </a:xfrm>
          <a:prstGeom prst="ellipse">
            <a:avLst/>
          </a:prstGeom>
          <a:solidFill>
            <a:srgbClr val="07B9D8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35" name="Picture 99" descr="Picture 9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7345" y="2967838"/>
            <a:ext cx="581001" cy="49320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traight Connector 96"/>
          <p:cNvSpPr/>
          <p:nvPr/>
        </p:nvSpPr>
        <p:spPr>
          <a:xfrm flipH="1">
            <a:off x="8786769" y="5655461"/>
            <a:ext cx="1336420" cy="387296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" name="Oval 55"/>
          <p:cNvSpPr/>
          <p:nvPr/>
        </p:nvSpPr>
        <p:spPr>
          <a:xfrm rot="1227191" flipH="1">
            <a:off x="9066283" y="5506613"/>
            <a:ext cx="724417" cy="724417"/>
          </a:xfrm>
          <a:prstGeom prst="ellipse">
            <a:avLst/>
          </a:prstGeom>
          <a:solidFill>
            <a:srgbClr val="1668B2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" name="Straight Connector 116"/>
          <p:cNvSpPr/>
          <p:nvPr/>
        </p:nvSpPr>
        <p:spPr>
          <a:xfrm>
            <a:off x="2439217" y="3780664"/>
            <a:ext cx="1126702" cy="1003188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" name="Oval 118"/>
          <p:cNvSpPr/>
          <p:nvPr/>
        </p:nvSpPr>
        <p:spPr>
          <a:xfrm>
            <a:off x="2639882" y="3933647"/>
            <a:ext cx="724417" cy="724417"/>
          </a:xfrm>
          <a:prstGeom prst="ellipse">
            <a:avLst/>
          </a:prstGeom>
          <a:solidFill>
            <a:srgbClr val="7A78C7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" name="Straight Connector 109"/>
          <p:cNvSpPr/>
          <p:nvPr/>
        </p:nvSpPr>
        <p:spPr>
          <a:xfrm>
            <a:off x="3729335" y="2601092"/>
            <a:ext cx="742052" cy="1221109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1" name="Oval 114"/>
          <p:cNvSpPr/>
          <p:nvPr/>
        </p:nvSpPr>
        <p:spPr>
          <a:xfrm rot="20372809">
            <a:off x="3756159" y="2855157"/>
            <a:ext cx="724417" cy="724417"/>
          </a:xfrm>
          <a:prstGeom prst="ellipse">
            <a:avLst/>
          </a:prstGeom>
          <a:solidFill>
            <a:srgbClr val="6CACDD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2" name="Straight Connector 112"/>
          <p:cNvSpPr/>
          <p:nvPr/>
        </p:nvSpPr>
        <p:spPr>
          <a:xfrm>
            <a:off x="1876696" y="5655460"/>
            <a:ext cx="1336420" cy="387297"/>
          </a:xfrm>
          <a:prstGeom prst="line">
            <a:avLst/>
          </a:prstGeom>
          <a:ln w="12700">
            <a:solidFill>
              <a:srgbClr val="E3E3E3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3" name="Oval 113"/>
          <p:cNvSpPr/>
          <p:nvPr/>
        </p:nvSpPr>
        <p:spPr>
          <a:xfrm rot="20372809">
            <a:off x="2209185" y="5506613"/>
            <a:ext cx="724417" cy="724417"/>
          </a:xfrm>
          <a:prstGeom prst="ellipse">
            <a:avLst/>
          </a:prstGeom>
          <a:solidFill>
            <a:srgbClr val="77B38B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44" name="Picture 120" descr="Picture 1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21519" y="2961430"/>
            <a:ext cx="591686" cy="508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cture 121" descr="Picture 12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37744" y="4105397"/>
            <a:ext cx="543897" cy="46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Graphic 122" descr="Graphic 12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45584" y="5656591"/>
            <a:ext cx="451614" cy="564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2" descr="Picture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28133" y="5666228"/>
            <a:ext cx="444840" cy="4448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8481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3"/>
          <p:cNvSpPr txBox="1">
            <a:spLocks/>
          </p:cNvSpPr>
          <p:nvPr/>
        </p:nvSpPr>
        <p:spPr>
          <a:xfrm>
            <a:off x="64395" y="100511"/>
            <a:ext cx="11393686" cy="863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sz="2800" dirty="0" smtClean="0">
                <a:latin typeface="+mn-lt"/>
              </a:rPr>
              <a:t>We partner with customers to Design, Build and Manage </a:t>
            </a:r>
          </a:p>
          <a:p>
            <a:r>
              <a:rPr lang="en-US" sz="2800" dirty="0" smtClean="0">
                <a:latin typeface="+mn-lt"/>
              </a:rPr>
              <a:t>smarter networks</a:t>
            </a:r>
            <a:endParaRPr lang="en-US" sz="2800" dirty="0"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78A4F54-DF95-CD4E-A617-7405B4BFF362}"/>
              </a:ext>
            </a:extLst>
          </p:cNvPr>
          <p:cNvSpPr/>
          <p:nvPr/>
        </p:nvSpPr>
        <p:spPr>
          <a:xfrm>
            <a:off x="4668331" y="1483834"/>
            <a:ext cx="7059823" cy="1182500"/>
          </a:xfrm>
          <a:prstGeom prst="roundRect">
            <a:avLst>
              <a:gd name="adj" fmla="val 16110"/>
            </a:avLst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9" rIns="45719"/>
          <a:lstStyle/>
          <a:p>
            <a:pPr hangingPunct="0"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C79455E-D6D5-3A4C-88A2-238F6B7CE33E}"/>
              </a:ext>
            </a:extLst>
          </p:cNvPr>
          <p:cNvSpPr/>
          <p:nvPr/>
        </p:nvSpPr>
        <p:spPr>
          <a:xfrm>
            <a:off x="387391" y="1483834"/>
            <a:ext cx="4027633" cy="4976704"/>
          </a:xfrm>
          <a:prstGeom prst="roundRect">
            <a:avLst>
              <a:gd name="adj" fmla="val 4730"/>
            </a:avLst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9" rIns="45719"/>
          <a:lstStyle/>
          <a:p>
            <a:pPr hangingPunct="0"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val 58">
            <a:extLst>
              <a:ext uri="{FF2B5EF4-FFF2-40B4-BE49-F238E27FC236}">
                <a16:creationId xmlns:a16="http://schemas.microsoft.com/office/drawing/2014/main" id="{59EED570-8A32-F949-9527-A5E2BB946C23}"/>
              </a:ext>
            </a:extLst>
          </p:cNvPr>
          <p:cNvSpPr/>
          <p:nvPr/>
        </p:nvSpPr>
        <p:spPr>
          <a:xfrm>
            <a:off x="1055086" y="4398867"/>
            <a:ext cx="937100" cy="937102"/>
          </a:xfrm>
          <a:prstGeom prst="ellipse">
            <a:avLst/>
          </a:prstGeom>
          <a:solidFill>
            <a:srgbClr val="84CAA3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7" name="TextBox 65">
            <a:extLst>
              <a:ext uri="{FF2B5EF4-FFF2-40B4-BE49-F238E27FC236}">
                <a16:creationId xmlns:a16="http://schemas.microsoft.com/office/drawing/2014/main" id="{470C9AE0-903F-BA48-8594-5524963597E8}"/>
              </a:ext>
            </a:extLst>
          </p:cNvPr>
          <p:cNvSpPr txBox="1"/>
          <p:nvPr/>
        </p:nvSpPr>
        <p:spPr>
          <a:xfrm>
            <a:off x="735744" y="5437234"/>
            <a:ext cx="1501371" cy="44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DEFENCE SERVICES</a:t>
            </a:r>
          </a:p>
          <a:p>
            <a:pPr hangingPunct="0"/>
            <a:endParaRPr sz="1400" kern="0" dirty="0">
              <a:solidFill>
                <a:srgbClr val="000000">
                  <a:lumMod val="75000"/>
                  <a:lumOff val="25000"/>
                </a:srgbClr>
              </a:solidFill>
              <a:cs typeface="Calibri"/>
              <a:sym typeface="Calibri"/>
            </a:endParaRPr>
          </a:p>
        </p:txBody>
      </p:sp>
      <p:sp>
        <p:nvSpPr>
          <p:cNvPr id="8" name="Oval 61">
            <a:extLst>
              <a:ext uri="{FF2B5EF4-FFF2-40B4-BE49-F238E27FC236}">
                <a16:creationId xmlns:a16="http://schemas.microsoft.com/office/drawing/2014/main" id="{6EEFDA3E-F237-114F-9ADA-E2CF35D19FA4}"/>
              </a:ext>
            </a:extLst>
          </p:cNvPr>
          <p:cNvSpPr/>
          <p:nvPr/>
        </p:nvSpPr>
        <p:spPr>
          <a:xfrm>
            <a:off x="2760050" y="4398867"/>
            <a:ext cx="937101" cy="937102"/>
          </a:xfrm>
          <a:prstGeom prst="ellipse">
            <a:avLst/>
          </a:prstGeom>
          <a:solidFill>
            <a:srgbClr val="00BEF0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9" name="TextBox 69">
            <a:extLst>
              <a:ext uri="{FF2B5EF4-FFF2-40B4-BE49-F238E27FC236}">
                <a16:creationId xmlns:a16="http://schemas.microsoft.com/office/drawing/2014/main" id="{E84BAC32-8573-D642-AD11-E3B22ABB7D31}"/>
              </a:ext>
            </a:extLst>
          </p:cNvPr>
          <p:cNvSpPr txBox="1"/>
          <p:nvPr/>
        </p:nvSpPr>
        <p:spPr>
          <a:xfrm>
            <a:off x="2196902" y="5437234"/>
            <a:ext cx="2063396" cy="44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CITIZEN</a:t>
            </a:r>
          </a:p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NETWORKS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011188EC-EAA6-CE4A-9685-62701E4F5176}"/>
              </a:ext>
            </a:extLst>
          </p:cNvPr>
          <p:cNvSpPr/>
          <p:nvPr/>
        </p:nvSpPr>
        <p:spPr>
          <a:xfrm>
            <a:off x="1055085" y="2361535"/>
            <a:ext cx="937102" cy="937102"/>
          </a:xfrm>
          <a:prstGeom prst="ellipse">
            <a:avLst/>
          </a:prstGeom>
          <a:solidFill>
            <a:srgbClr val="47C1D9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6AABFF"/>
                </a:solidFill>
              </a:defRPr>
            </a:pPr>
            <a:endParaRPr sz="1600" kern="0">
              <a:solidFill>
                <a:srgbClr val="6AABFF"/>
              </a:solidFill>
              <a:cs typeface="Calibri"/>
              <a:sym typeface="Calibri"/>
            </a:endParaRPr>
          </a:p>
        </p:txBody>
      </p:sp>
      <p:sp>
        <p:nvSpPr>
          <p:cNvPr id="11" name="The customer segments are">
            <a:extLst>
              <a:ext uri="{FF2B5EF4-FFF2-40B4-BE49-F238E27FC236}">
                <a16:creationId xmlns:a16="http://schemas.microsoft.com/office/drawing/2014/main" id="{495C3974-9368-0947-A688-0BEF853635BB}"/>
              </a:ext>
            </a:extLst>
          </p:cNvPr>
          <p:cNvSpPr txBox="1"/>
          <p:nvPr/>
        </p:nvSpPr>
        <p:spPr>
          <a:xfrm>
            <a:off x="1029627" y="1831514"/>
            <a:ext cx="2743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customer segments are 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2D134E61-C15F-544C-9BBF-E4B4A4A9EF09}"/>
              </a:ext>
            </a:extLst>
          </p:cNvPr>
          <p:cNvSpPr/>
          <p:nvPr/>
        </p:nvSpPr>
        <p:spPr>
          <a:xfrm>
            <a:off x="4690819" y="2936954"/>
            <a:ext cx="3364290" cy="3514677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9" rIns="45719"/>
          <a:lstStyle/>
          <a:p>
            <a:pPr hangingPunct="0"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716CB3BA-CA77-4346-B981-05A81161653B}"/>
              </a:ext>
            </a:extLst>
          </p:cNvPr>
          <p:cNvSpPr/>
          <p:nvPr/>
        </p:nvSpPr>
        <p:spPr>
          <a:xfrm>
            <a:off x="8343605" y="2936954"/>
            <a:ext cx="3364290" cy="3514677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6350">
            <a:solidFill>
              <a:srgbClr val="DDDDDD"/>
            </a:solidFill>
            <a:miter lim="400000"/>
          </a:ln>
        </p:spPr>
        <p:txBody>
          <a:bodyPr lIns="45719" rIns="45719"/>
          <a:lstStyle/>
          <a:p>
            <a:pPr hangingPunct="0"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CUSTOMERS">
            <a:extLst>
              <a:ext uri="{FF2B5EF4-FFF2-40B4-BE49-F238E27FC236}">
                <a16:creationId xmlns:a16="http://schemas.microsoft.com/office/drawing/2014/main" id="{D1D4D9D4-611D-7647-B834-0F3A010CEF51}"/>
              </a:ext>
            </a:extLst>
          </p:cNvPr>
          <p:cNvSpPr txBox="1"/>
          <p:nvPr/>
        </p:nvSpPr>
        <p:spPr>
          <a:xfrm>
            <a:off x="1448889" y="1374671"/>
            <a:ext cx="1904636" cy="2487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kern="0">
                <a:cs typeface="Calibri"/>
                <a:sym typeface="Calibri"/>
              </a:rPr>
              <a:t>CUSTOMERS</a:t>
            </a:r>
          </a:p>
        </p:txBody>
      </p:sp>
      <p:sp>
        <p:nvSpPr>
          <p:cNvPr id="15" name="Business">
            <a:extLst>
              <a:ext uri="{FF2B5EF4-FFF2-40B4-BE49-F238E27FC236}">
                <a16:creationId xmlns:a16="http://schemas.microsoft.com/office/drawing/2014/main" id="{7BA57788-F878-AC4F-8AD6-1C224955F01F}"/>
              </a:ext>
            </a:extLst>
          </p:cNvPr>
          <p:cNvSpPr txBox="1"/>
          <p:nvPr/>
        </p:nvSpPr>
        <p:spPr>
          <a:xfrm>
            <a:off x="7129530" y="1374671"/>
            <a:ext cx="1904636" cy="2487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 b="1" cap="all">
                <a:solidFill>
                  <a:srgbClr val="383838"/>
                </a:solidFill>
              </a:defRPr>
            </a:lvl1pPr>
          </a:lstStyle>
          <a:p>
            <a:pPr hangingPunct="0"/>
            <a:r>
              <a:rPr kern="0">
                <a:cs typeface="Calibri"/>
                <a:sym typeface="Calibri"/>
              </a:rPr>
              <a:t>Business</a:t>
            </a:r>
          </a:p>
        </p:txBody>
      </p:sp>
      <p:sp>
        <p:nvSpPr>
          <p:cNvPr id="16" name="OFFERINGS">
            <a:extLst>
              <a:ext uri="{FF2B5EF4-FFF2-40B4-BE49-F238E27FC236}">
                <a16:creationId xmlns:a16="http://schemas.microsoft.com/office/drawing/2014/main" id="{F1960085-AD58-634A-BD6D-F988C67F3C00}"/>
              </a:ext>
            </a:extLst>
          </p:cNvPr>
          <p:cNvSpPr txBox="1"/>
          <p:nvPr/>
        </p:nvSpPr>
        <p:spPr>
          <a:xfrm>
            <a:off x="5420646" y="2832715"/>
            <a:ext cx="1904636" cy="248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kern="0">
                <a:cs typeface="Calibri"/>
                <a:sym typeface="Calibri"/>
              </a:rPr>
              <a:t>OFFERINGS</a:t>
            </a:r>
          </a:p>
        </p:txBody>
      </p:sp>
      <p:sp>
        <p:nvSpPr>
          <p:cNvPr id="17" name="ENABLERS">
            <a:extLst>
              <a:ext uri="{FF2B5EF4-FFF2-40B4-BE49-F238E27FC236}">
                <a16:creationId xmlns:a16="http://schemas.microsoft.com/office/drawing/2014/main" id="{3574CA14-7DC2-9048-B0C6-3BEA5AD7B718}"/>
              </a:ext>
            </a:extLst>
          </p:cNvPr>
          <p:cNvSpPr txBox="1"/>
          <p:nvPr/>
        </p:nvSpPr>
        <p:spPr>
          <a:xfrm>
            <a:off x="9044274" y="2845415"/>
            <a:ext cx="1904636" cy="248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20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kern="0">
                <a:cs typeface="Calibri"/>
                <a:sym typeface="Calibri"/>
              </a:rPr>
              <a:t>ENABLERS</a:t>
            </a:r>
          </a:p>
        </p:txBody>
      </p:sp>
      <p:sp>
        <p:nvSpPr>
          <p:cNvPr id="18" name="DESIGN, BUILD AND MANAGE…">
            <a:extLst>
              <a:ext uri="{FF2B5EF4-FFF2-40B4-BE49-F238E27FC236}">
                <a16:creationId xmlns:a16="http://schemas.microsoft.com/office/drawing/2014/main" id="{9ACFD3ED-CF29-B74F-A341-93AEFFED5BEE}"/>
              </a:ext>
            </a:extLst>
          </p:cNvPr>
          <p:cNvSpPr txBox="1"/>
          <p:nvPr/>
        </p:nvSpPr>
        <p:spPr>
          <a:xfrm>
            <a:off x="5738402" y="1679354"/>
            <a:ext cx="4919680" cy="79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hangingPunct="0">
              <a:lnSpc>
                <a:spcPct val="80000"/>
              </a:lnSpc>
              <a:defRPr sz="2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600" b="1" kern="0">
                <a:solidFill>
                  <a:srgbClr val="06AA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sz="2600" b="1" ker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600" b="1" kern="0">
                <a:solidFill>
                  <a:srgbClr val="0677F7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r>
              <a:rPr sz="2600" b="1" ker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900" b="1" kern="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sz="2600" b="1" ker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2600" b="1" kern="0">
                <a:solidFill>
                  <a:srgbClr val="2B32F9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r>
              <a:rPr sz="2600" b="1" ker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 hangingPunct="0">
              <a:lnSpc>
                <a:spcPct val="80000"/>
              </a:lnSpc>
              <a:defRPr sz="26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600" b="1" kern="0">
                <a:solidFill>
                  <a:srgbClr val="3661EE"/>
                </a:solidFill>
                <a:latin typeface="Arial"/>
                <a:ea typeface="Arial"/>
                <a:cs typeface="Arial"/>
                <a:sym typeface="Arial"/>
              </a:rPr>
              <a:t>SMARTER</a:t>
            </a:r>
            <a:r>
              <a:rPr sz="2600" b="1" kern="0">
                <a:solidFill>
                  <a:srgbClr val="A7A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2000" b="1" kern="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</a:p>
        </p:txBody>
      </p:sp>
      <p:sp>
        <p:nvSpPr>
          <p:cNvPr id="19" name="Global service providers e.g. Telcos">
            <a:extLst>
              <a:ext uri="{FF2B5EF4-FFF2-40B4-BE49-F238E27FC236}">
                <a16:creationId xmlns:a16="http://schemas.microsoft.com/office/drawing/2014/main" id="{B0C3CD51-40F0-F34F-A9EC-0C37CBF5E4C7}"/>
              </a:ext>
            </a:extLst>
          </p:cNvPr>
          <p:cNvSpPr txBox="1"/>
          <p:nvPr/>
        </p:nvSpPr>
        <p:spPr>
          <a:xfrm>
            <a:off x="632706" y="3388264"/>
            <a:ext cx="1707447" cy="44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GLOBAL SERVICE</a:t>
            </a:r>
          </a:p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PROVIDERS</a:t>
            </a:r>
          </a:p>
        </p:txBody>
      </p:sp>
      <p:sp>
        <p:nvSpPr>
          <p:cNvPr id="20" name="New customers e.g. OTTs &amp; Data Centres">
            <a:extLst>
              <a:ext uri="{FF2B5EF4-FFF2-40B4-BE49-F238E27FC236}">
                <a16:creationId xmlns:a16="http://schemas.microsoft.com/office/drawing/2014/main" id="{A6A299B6-1FC5-1441-B226-5FCD45823452}"/>
              </a:ext>
            </a:extLst>
          </p:cNvPr>
          <p:cNvSpPr txBox="1"/>
          <p:nvPr/>
        </p:nvSpPr>
        <p:spPr>
          <a:xfrm>
            <a:off x="2387556" y="3403945"/>
            <a:ext cx="1707447" cy="44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lvl1pPr>
          </a:lstStyle>
          <a:p>
            <a:pPr hangingPunct="0"/>
            <a:r>
              <a:rPr 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cs typeface="Calibri"/>
                <a:sym typeface="Calibri"/>
              </a:rPr>
              <a:t>GLOBAL INTERNET COMPANIES</a:t>
            </a:r>
          </a:p>
        </p:txBody>
      </p:sp>
      <p:pic>
        <p:nvPicPr>
          <p:cNvPr id="21" name="global-networking.png" descr="global-networking.png">
            <a:extLst>
              <a:ext uri="{FF2B5EF4-FFF2-40B4-BE49-F238E27FC236}">
                <a16:creationId xmlns:a16="http://schemas.microsoft.com/office/drawing/2014/main" id="{06E392AA-6B88-F348-96E3-F7933D0C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052" y="2558502"/>
            <a:ext cx="543168" cy="5431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Oval 77">
            <a:extLst>
              <a:ext uri="{FF2B5EF4-FFF2-40B4-BE49-F238E27FC236}">
                <a16:creationId xmlns:a16="http://schemas.microsoft.com/office/drawing/2014/main" id="{26621058-4656-E246-960E-E22F19ED9CFD}"/>
              </a:ext>
            </a:extLst>
          </p:cNvPr>
          <p:cNvSpPr/>
          <p:nvPr/>
        </p:nvSpPr>
        <p:spPr>
          <a:xfrm>
            <a:off x="2760048" y="2361535"/>
            <a:ext cx="937103" cy="937102"/>
          </a:xfrm>
          <a:prstGeom prst="ellipse">
            <a:avLst/>
          </a:prstGeom>
          <a:solidFill>
            <a:srgbClr val="46A4F6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pic>
        <p:nvPicPr>
          <p:cNvPr id="23" name="customer.png" descr="customer.png">
            <a:extLst>
              <a:ext uri="{FF2B5EF4-FFF2-40B4-BE49-F238E27FC236}">
                <a16:creationId xmlns:a16="http://schemas.microsoft.com/office/drawing/2014/main" id="{0E93ABF8-8693-4447-8AAA-6621CAB1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7623" y="2589108"/>
            <a:ext cx="481955" cy="481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hierarchical-structure.png" descr="hierarchical-structure.png">
            <a:extLst>
              <a:ext uri="{FF2B5EF4-FFF2-40B4-BE49-F238E27FC236}">
                <a16:creationId xmlns:a16="http://schemas.microsoft.com/office/drawing/2014/main" id="{22843A09-3203-3B4B-BB88-7F0ABE0BB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4381" y="4522489"/>
            <a:ext cx="608439" cy="60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defence.png" descr="defence.png">
            <a:extLst>
              <a:ext uri="{FF2B5EF4-FFF2-40B4-BE49-F238E27FC236}">
                <a16:creationId xmlns:a16="http://schemas.microsoft.com/office/drawing/2014/main" id="{2DF3A3E1-A29E-C749-A120-6DB312601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0912" y="4497089"/>
            <a:ext cx="825448" cy="79145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Unified Data Network Solutions">
            <a:extLst>
              <a:ext uri="{FF2B5EF4-FFF2-40B4-BE49-F238E27FC236}">
                <a16:creationId xmlns:a16="http://schemas.microsoft.com/office/drawing/2014/main" id="{2F7AFAB7-5DEF-0643-BADE-2EFDDAF7A189}"/>
              </a:ext>
            </a:extLst>
          </p:cNvPr>
          <p:cNvSpPr txBox="1"/>
          <p:nvPr/>
        </p:nvSpPr>
        <p:spPr>
          <a:xfrm>
            <a:off x="4634461" y="3237504"/>
            <a:ext cx="347700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Unified Data Network Solutions</a:t>
            </a:r>
          </a:p>
        </p:txBody>
      </p:sp>
      <p:sp>
        <p:nvSpPr>
          <p:cNvPr id="27" name="TextBox 85">
            <a:extLst>
              <a:ext uri="{FF2B5EF4-FFF2-40B4-BE49-F238E27FC236}">
                <a16:creationId xmlns:a16="http://schemas.microsoft.com/office/drawing/2014/main" id="{3E452669-5071-5743-A589-80168B7EC0BB}"/>
              </a:ext>
            </a:extLst>
          </p:cNvPr>
          <p:cNvSpPr txBox="1"/>
          <p:nvPr/>
        </p:nvSpPr>
        <p:spPr>
          <a:xfrm>
            <a:off x="9370430" y="3778003"/>
            <a:ext cx="2255443" cy="199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TALENT &amp; CULTURE</a:t>
            </a: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RESEARCH &amp; TECHNOLOGY</a:t>
            </a: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CUSTOMER ENGAGEMENT</a:t>
            </a: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6F40767A-F3E4-B64D-9CC1-7361ED35B2EB}"/>
              </a:ext>
            </a:extLst>
          </p:cNvPr>
          <p:cNvSpPr/>
          <p:nvPr/>
        </p:nvSpPr>
        <p:spPr>
          <a:xfrm>
            <a:off x="8661331" y="3606377"/>
            <a:ext cx="608438" cy="608438"/>
          </a:xfrm>
          <a:prstGeom prst="ellipse">
            <a:avLst/>
          </a:prstGeom>
          <a:solidFill>
            <a:srgbClr val="3E71F6">
              <a:alpha val="4427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2D1ADF67-0985-4146-A52B-B929C3DB1F81}"/>
              </a:ext>
            </a:extLst>
          </p:cNvPr>
          <p:cNvSpPr/>
          <p:nvPr/>
        </p:nvSpPr>
        <p:spPr>
          <a:xfrm>
            <a:off x="8650926" y="4472759"/>
            <a:ext cx="608438" cy="608438"/>
          </a:xfrm>
          <a:prstGeom prst="ellipse">
            <a:avLst/>
          </a:prstGeom>
          <a:solidFill>
            <a:srgbClr val="8CC2F6"/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30" name="Oval 77">
            <a:extLst>
              <a:ext uri="{FF2B5EF4-FFF2-40B4-BE49-F238E27FC236}">
                <a16:creationId xmlns:a16="http://schemas.microsoft.com/office/drawing/2014/main" id="{5E4A98AC-16C5-9840-8757-B3ED0EF2B9B7}"/>
              </a:ext>
            </a:extLst>
          </p:cNvPr>
          <p:cNvSpPr/>
          <p:nvPr/>
        </p:nvSpPr>
        <p:spPr>
          <a:xfrm>
            <a:off x="8661331" y="5331925"/>
            <a:ext cx="608438" cy="608439"/>
          </a:xfrm>
          <a:prstGeom prst="ellipse">
            <a:avLst/>
          </a:prstGeom>
          <a:solidFill>
            <a:srgbClr val="54C0F6">
              <a:alpha val="8744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pic>
        <p:nvPicPr>
          <p:cNvPr id="31" name="Graphic 37" descr="Graphic 37">
            <a:extLst>
              <a:ext uri="{FF2B5EF4-FFF2-40B4-BE49-F238E27FC236}">
                <a16:creationId xmlns:a16="http://schemas.microsoft.com/office/drawing/2014/main" id="{13232F82-EEE8-6C46-86F6-29DE82C25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b="17843"/>
          <a:stretch>
            <a:fillRect/>
          </a:stretch>
        </p:blipFill>
        <p:spPr>
          <a:xfrm>
            <a:off x="8736070" y="3698664"/>
            <a:ext cx="412593" cy="423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Graphic 39" descr="Graphic 39">
            <a:extLst>
              <a:ext uri="{FF2B5EF4-FFF2-40B4-BE49-F238E27FC236}">
                <a16:creationId xmlns:a16="http://schemas.microsoft.com/office/drawing/2014/main" id="{F6CA589F-5D82-8648-82D5-BBC76B7DD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b="17843"/>
          <a:stretch>
            <a:fillRect/>
          </a:stretch>
        </p:blipFill>
        <p:spPr>
          <a:xfrm>
            <a:off x="8789648" y="4621525"/>
            <a:ext cx="305090" cy="31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Graphic 41" descr="Graphic 41">
            <a:extLst>
              <a:ext uri="{FF2B5EF4-FFF2-40B4-BE49-F238E27FC236}">
                <a16:creationId xmlns:a16="http://schemas.microsoft.com/office/drawing/2014/main" id="{983F6BBD-9896-2944-9334-E49713012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rcRect b="15720"/>
          <a:stretch>
            <a:fillRect/>
          </a:stretch>
        </p:blipFill>
        <p:spPr>
          <a:xfrm>
            <a:off x="8778224" y="5438897"/>
            <a:ext cx="374568" cy="3946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extBox 85">
            <a:extLst>
              <a:ext uri="{FF2B5EF4-FFF2-40B4-BE49-F238E27FC236}">
                <a16:creationId xmlns:a16="http://schemas.microsoft.com/office/drawing/2014/main" id="{00EDD2FF-9820-7D4E-820E-4AA54617FDAA}"/>
              </a:ext>
            </a:extLst>
          </p:cNvPr>
          <p:cNvSpPr txBox="1"/>
          <p:nvPr/>
        </p:nvSpPr>
        <p:spPr>
          <a:xfrm>
            <a:off x="5683655" y="3945335"/>
            <a:ext cx="2263418" cy="199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OPTICAL PRODUCTS</a:t>
            </a: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SYSTEM INTEGRATION SERVICES</a:t>
            </a: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endParaRPr sz="1600" b="1" kern="0">
              <a:solidFill>
                <a:srgbClr val="383838"/>
              </a:solidFill>
              <a:cs typeface="Calibri"/>
              <a:sym typeface="Calibri"/>
            </a:endParaRPr>
          </a:p>
          <a:p>
            <a:pPr hangingPunct="0">
              <a:lnSpc>
                <a:spcPct val="80000"/>
              </a:lnSpc>
              <a:defRPr sz="1600" b="1">
                <a:solidFill>
                  <a:srgbClr val="383838"/>
                </a:solidFill>
              </a:defRPr>
            </a:pPr>
            <a:r>
              <a:rPr sz="1600" b="1" kern="0">
                <a:solidFill>
                  <a:srgbClr val="383838"/>
                </a:solidFill>
                <a:cs typeface="Calibri"/>
                <a:sym typeface="Calibri"/>
              </a:rPr>
              <a:t>TELECOM SOFTWARE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0F28BF1E-E91D-8741-A7D8-B4B11B353054}"/>
              </a:ext>
            </a:extLst>
          </p:cNvPr>
          <p:cNvSpPr/>
          <p:nvPr/>
        </p:nvSpPr>
        <p:spPr>
          <a:xfrm>
            <a:off x="4974556" y="3773708"/>
            <a:ext cx="608439" cy="608439"/>
          </a:xfrm>
          <a:prstGeom prst="ellipse">
            <a:avLst/>
          </a:prstGeom>
          <a:solidFill>
            <a:srgbClr val="76EC82">
              <a:alpha val="707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36" name="Oval 77">
            <a:extLst>
              <a:ext uri="{FF2B5EF4-FFF2-40B4-BE49-F238E27FC236}">
                <a16:creationId xmlns:a16="http://schemas.microsoft.com/office/drawing/2014/main" id="{426783AA-4011-4947-ABCD-5E3FF81AE1E4}"/>
              </a:ext>
            </a:extLst>
          </p:cNvPr>
          <p:cNvSpPr/>
          <p:nvPr/>
        </p:nvSpPr>
        <p:spPr>
          <a:xfrm>
            <a:off x="4964151" y="4640090"/>
            <a:ext cx="608439" cy="608439"/>
          </a:xfrm>
          <a:prstGeom prst="ellipse">
            <a:avLst/>
          </a:prstGeom>
          <a:solidFill>
            <a:srgbClr val="93DAA9">
              <a:alpha val="8489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sp>
        <p:nvSpPr>
          <p:cNvPr id="37" name="Oval 77">
            <a:extLst>
              <a:ext uri="{FF2B5EF4-FFF2-40B4-BE49-F238E27FC236}">
                <a16:creationId xmlns:a16="http://schemas.microsoft.com/office/drawing/2014/main" id="{AA3BFA01-A237-2245-9F6F-188FD2E3DD9D}"/>
              </a:ext>
            </a:extLst>
          </p:cNvPr>
          <p:cNvSpPr/>
          <p:nvPr/>
        </p:nvSpPr>
        <p:spPr>
          <a:xfrm>
            <a:off x="4974556" y="5499256"/>
            <a:ext cx="608439" cy="608439"/>
          </a:xfrm>
          <a:prstGeom prst="ellipse">
            <a:avLst/>
          </a:prstGeom>
          <a:solidFill>
            <a:srgbClr val="48E9CA">
              <a:alpha val="8744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 hangingPunct="0">
              <a:defRPr sz="16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  <a:cs typeface="Calibri"/>
              <a:sym typeface="Calibri"/>
            </a:endParaRPr>
          </a:p>
        </p:txBody>
      </p:sp>
      <p:pic>
        <p:nvPicPr>
          <p:cNvPr id="38" name="Graphic 31" descr="Graphic 31">
            <a:extLst>
              <a:ext uri="{FF2B5EF4-FFF2-40B4-BE49-F238E27FC236}">
                <a16:creationId xmlns:a16="http://schemas.microsoft.com/office/drawing/2014/main" id="{2112AE6A-6AD0-E841-BC99-909495686B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rcRect b="13918"/>
          <a:stretch>
            <a:fillRect/>
          </a:stretch>
        </p:blipFill>
        <p:spPr>
          <a:xfrm>
            <a:off x="5072115" y="5600085"/>
            <a:ext cx="392653" cy="423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optical.png" descr="optical.png">
            <a:extLst>
              <a:ext uri="{FF2B5EF4-FFF2-40B4-BE49-F238E27FC236}">
                <a16:creationId xmlns:a16="http://schemas.microsoft.com/office/drawing/2014/main" id="{82F0F94E-A0FA-8243-88AD-ECD364B6C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86446" y="3776847"/>
            <a:ext cx="543168" cy="639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system.png" descr="system.png">
            <a:extLst>
              <a:ext uri="{FF2B5EF4-FFF2-40B4-BE49-F238E27FC236}">
                <a16:creationId xmlns:a16="http://schemas.microsoft.com/office/drawing/2014/main" id="{2D897BE6-311D-8F46-9F0D-339AB0F46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040542" y="4734362"/>
            <a:ext cx="455657" cy="3944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5083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276AE-D8B1-7E41-A432-1DE66864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3" y="1354397"/>
            <a:ext cx="9111720" cy="42878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02166" y="3105150"/>
            <a:ext cx="1602834" cy="1473223"/>
          </a:xfrm>
          <a:prstGeom prst="ellipse">
            <a:avLst/>
          </a:prstGeom>
          <a:gradFill>
            <a:gsLst>
              <a:gs pos="0">
                <a:srgbClr val="732BCD"/>
              </a:gs>
              <a:gs pos="99000">
                <a:srgbClr val="2B4BB3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6614" y="298023"/>
            <a:ext cx="10261493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sz="2800" dirty="0"/>
              <a:t>Working with eight of the top ten telco </a:t>
            </a:r>
            <a:r>
              <a:rPr lang="en-US" sz="2800" dirty="0" smtClean="0"/>
              <a:t>service </a:t>
            </a:r>
            <a:r>
              <a:rPr lang="en-US" sz="2800" dirty="0"/>
              <a:t>providers globally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400658" y="5939364"/>
            <a:ext cx="6852848" cy="623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2B4BB3"/>
                </a:solidFill>
              </a:rPr>
              <a:t>Strong global presence in over 100 countries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975315" y="5116000"/>
            <a:ext cx="2289913" cy="897714"/>
            <a:chOff x="8138601" y="5101869"/>
            <a:chExt cx="2289913" cy="897714"/>
          </a:xfrm>
        </p:grpSpPr>
        <p:sp>
          <p:nvSpPr>
            <p:cNvPr id="8" name="Rectangle 7"/>
            <p:cNvSpPr/>
            <p:nvPr/>
          </p:nvSpPr>
          <p:spPr>
            <a:xfrm>
              <a:off x="8138601" y="5161118"/>
              <a:ext cx="189281" cy="1892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38601" y="5448535"/>
              <a:ext cx="189281" cy="189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8601" y="5735952"/>
              <a:ext cx="189281" cy="1892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12248" y="5101869"/>
              <a:ext cx="1450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Market Presence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12248" y="5389286"/>
              <a:ext cx="14502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Sales Offices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12247" y="5691806"/>
              <a:ext cx="2016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Manufacturing Facilities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2166" y="3268259"/>
            <a:ext cx="155877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8</a:t>
            </a:r>
            <a:r>
              <a:rPr lang="en-US" sz="3200" b="1" cap="none" spc="0" dirty="0">
                <a:ln w="222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/10</a:t>
            </a:r>
          </a:p>
        </p:txBody>
      </p:sp>
      <p:sp>
        <p:nvSpPr>
          <p:cNvPr id="15" name="TextBox 63">
            <a:extLst>
              <a:ext uri="{FF2B5EF4-FFF2-40B4-BE49-F238E27FC236}">
                <a16:creationId xmlns:a16="http://schemas.microsoft.com/office/drawing/2014/main" id="{DE008EC6-C11A-0C46-B303-468FC842ECA4}"/>
              </a:ext>
            </a:extLst>
          </p:cNvPr>
          <p:cNvSpPr txBox="1"/>
          <p:nvPr/>
        </p:nvSpPr>
        <p:spPr>
          <a:xfrm>
            <a:off x="400658" y="4578373"/>
            <a:ext cx="3455408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000" b="1">
                <a:solidFill>
                  <a:srgbClr val="2B4BB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5000" dirty="0" smtClean="0"/>
              <a:t>GLOBAL</a:t>
            </a:r>
            <a:endParaRPr sz="5000" dirty="0"/>
          </a:p>
        </p:txBody>
      </p:sp>
      <p:sp>
        <p:nvSpPr>
          <p:cNvPr id="16" name="TextBox 64">
            <a:extLst>
              <a:ext uri="{FF2B5EF4-FFF2-40B4-BE49-F238E27FC236}">
                <a16:creationId xmlns:a16="http://schemas.microsoft.com/office/drawing/2014/main" id="{798765C1-2661-3147-BB77-F0803AAD715F}"/>
              </a:ext>
            </a:extLst>
          </p:cNvPr>
          <p:cNvSpPr txBox="1"/>
          <p:nvPr/>
        </p:nvSpPr>
        <p:spPr>
          <a:xfrm>
            <a:off x="431416" y="5294758"/>
            <a:ext cx="460864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5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371823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BF45F-0C5E-1C44-B1CC-9E90F83FF0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490" y="0"/>
            <a:ext cx="7933510" cy="68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27891" y="5624464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Established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7099" y="5922984"/>
            <a:ext cx="115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Jan 2011</a:t>
            </a:r>
            <a:endParaRPr lang="en-US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0884" y="478989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Investors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9664" y="5089747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Sterlite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Technology Co., Ltd,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4628" y="5389601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Jiangsu </a:t>
            </a:r>
            <a:r>
              <a:rPr lang="en-U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Tongguang</a:t>
            </a:r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information Co., Ltd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3784" y="349185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Registered Capital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78568" y="377154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$ 20 million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45038" y="278177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Main products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25934" y="3035690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Single mode fiber G652D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63445" y="1390471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Annual output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96609" y="1725064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7 million fiber km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07105" y="47634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Key customers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437919" y="467141"/>
            <a:ext cx="1826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China 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Telecom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China Unicom 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China Mobile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50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/>
          <p:cNvPicPr>
            <a:picLocks noGrp="1" noChangeAspect="1"/>
          </p:cNvPicPr>
          <p:nvPr>
            <p:ph type="pic" sz="half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90" r="24848" b="1656"/>
          <a:stretch/>
        </p:blipFill>
        <p:spPr>
          <a:xfrm>
            <a:off x="70253" y="1117197"/>
            <a:ext cx="3947956" cy="5747243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16" t="32878" r="38351" b="30239"/>
          <a:stretch/>
        </p:blipFill>
        <p:spPr>
          <a:xfrm>
            <a:off x="64267" y="1051799"/>
            <a:ext cx="3960836" cy="2150772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920DB-4A1F-0A40-8FF3-99E1F1866A21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xfrm>
            <a:off x="4107213" y="1047249"/>
            <a:ext cx="4045940" cy="5810751"/>
          </a:xfr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43BF8-0A5C-D24C-92BA-1D6B97CED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OPTICAL FIBRE &amp; </a:t>
            </a:r>
            <a:r>
              <a:rPr lang="en-US" b="1" dirty="0" smtClean="0"/>
              <a:t>PREFORMS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2FC4CD-CC4A-6B4A-93C7-608A9EB623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OPTICAL FIBRE </a:t>
            </a:r>
            <a:r>
              <a:rPr lang="en-US" b="1" dirty="0" smtClean="0"/>
              <a:t>CABLES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52A9F2-B4DB-1044-BC8A-171C78BB7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STRUCTURED DATA </a:t>
            </a:r>
            <a:r>
              <a:rPr lang="en-US" b="1" dirty="0" smtClean="0"/>
              <a:t>CABLES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hape 1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399" tIns="54399" rIns="54399" bIns="54399">
            <a:spAutoFit/>
          </a:bodyPr>
          <a:lstStyle>
            <a:lvl1pPr>
              <a:lnSpc>
                <a:spcPct val="80000"/>
              </a:lnSpc>
              <a:defRPr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Our portfolio of Optical Communication Products</a:t>
            </a:r>
          </a:p>
        </p:txBody>
      </p:sp>
      <p:sp>
        <p:nvSpPr>
          <p:cNvPr id="21" name="Shape 170"/>
          <p:cNvSpPr txBox="1"/>
          <p:nvPr/>
        </p:nvSpPr>
        <p:spPr>
          <a:xfrm>
            <a:off x="343728" y="4586043"/>
            <a:ext cx="3219552" cy="167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4399" tIns="54399" rIns="54399" bIns="54399">
            <a:spAutoFit/>
          </a:bodyPr>
          <a:lstStyle/>
          <a:p>
            <a:pPr>
              <a:defRPr sz="18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chemeClr val="bg1"/>
                </a:solidFill>
              </a:rPr>
              <a:t>Full suite of ITU-T </a:t>
            </a:r>
            <a:r>
              <a:rPr dirty="0" err="1">
                <a:solidFill>
                  <a:schemeClr val="bg1"/>
                </a:solidFill>
              </a:rPr>
              <a:t>fibre</a:t>
            </a:r>
            <a:r>
              <a:rPr dirty="0">
                <a:solidFill>
                  <a:schemeClr val="bg1"/>
                </a:solidFill>
              </a:rPr>
              <a:t> products from low loss to bend insensitive fiber, </a:t>
            </a:r>
          </a:p>
          <a:p>
            <a:pPr>
              <a:spcBef>
                <a:spcPts val="1400"/>
              </a:spcBef>
              <a:defRPr sz="18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chemeClr val="bg1"/>
                </a:solidFill>
              </a:rPr>
              <a:t>For NLD to Access Network applications</a:t>
            </a:r>
          </a:p>
        </p:txBody>
      </p:sp>
      <p:sp>
        <p:nvSpPr>
          <p:cNvPr id="22" name="Shape 172"/>
          <p:cNvSpPr txBox="1"/>
          <p:nvPr/>
        </p:nvSpPr>
        <p:spPr>
          <a:xfrm>
            <a:off x="4506656" y="4586043"/>
            <a:ext cx="3102564" cy="1397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4399" tIns="54399" rIns="54399" bIns="54399">
            <a:spAutoFit/>
          </a:bodyPr>
          <a:lstStyle/>
          <a:p>
            <a:pPr>
              <a:defRPr sz="18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chemeClr val="bg1"/>
                </a:solidFill>
              </a:rPr>
              <a:t>Customized cabling products </a:t>
            </a:r>
          </a:p>
          <a:p>
            <a:pPr>
              <a:spcBef>
                <a:spcPts val="1400"/>
              </a:spcBef>
              <a:defRPr sz="18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>
                <a:solidFill>
                  <a:schemeClr val="bg1"/>
                </a:solidFill>
              </a:rPr>
              <a:t>For </a:t>
            </a:r>
            <a:r>
              <a:rPr dirty="0" err="1">
                <a:solidFill>
                  <a:schemeClr val="bg1"/>
                </a:solidFill>
              </a:rPr>
              <a:t>FTTx</a:t>
            </a:r>
            <a:r>
              <a:rPr dirty="0">
                <a:solidFill>
                  <a:schemeClr val="bg1"/>
                </a:solidFill>
              </a:rPr>
              <a:t>, utilities, Oil &amp; Gas, Transport  and defense applications</a:t>
            </a:r>
          </a:p>
        </p:txBody>
      </p:sp>
      <p:sp>
        <p:nvSpPr>
          <p:cNvPr id="23" name="Shape 174"/>
          <p:cNvSpPr txBox="1"/>
          <p:nvPr/>
        </p:nvSpPr>
        <p:spPr>
          <a:xfrm>
            <a:off x="8550998" y="4586043"/>
            <a:ext cx="3027109" cy="94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4399" tIns="54399" rIns="54399" bIns="54399">
            <a:spAutoFit/>
          </a:bodyPr>
          <a:lstStyle>
            <a:lvl1pPr>
              <a:defRPr sz="18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For variety of applications in structured cabling – From data centers to enterprise</a:t>
            </a:r>
          </a:p>
        </p:txBody>
      </p:sp>
      <p:sp>
        <p:nvSpPr>
          <p:cNvPr id="26" name="4-Point Star 25"/>
          <p:cNvSpPr/>
          <p:nvPr/>
        </p:nvSpPr>
        <p:spPr>
          <a:xfrm>
            <a:off x="2885281" y="3230604"/>
            <a:ext cx="775570" cy="861021"/>
          </a:xfrm>
          <a:prstGeom prst="star4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2966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3" name="Slide Number Placeholder 5"/>
          <p:cNvSpPr txBox="1">
            <a:spLocks/>
          </p:cNvSpPr>
          <p:nvPr/>
        </p:nvSpPr>
        <p:spPr>
          <a:xfrm>
            <a:off x="11869738" y="6578297"/>
            <a:ext cx="245751" cy="22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srgbClr val="92929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1"/>
          <p:cNvSpPr txBox="1"/>
          <p:nvPr/>
        </p:nvSpPr>
        <p:spPr>
          <a:xfrm>
            <a:off x="258566" y="265129"/>
            <a:ext cx="9072344" cy="46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06" tIns="54406" rIns="54406" bIns="54406">
            <a:spAutoFit/>
          </a:bodyPr>
          <a:lstStyle>
            <a:lvl1pPr>
              <a:lnSpc>
                <a:spcPct val="80000"/>
              </a:lnSpc>
              <a:defRPr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Our Value Enhancers: Global Quality Standards</a:t>
            </a:r>
          </a:p>
        </p:txBody>
      </p:sp>
      <p:grpSp>
        <p:nvGrpSpPr>
          <p:cNvPr id="5" name="Shape 384"/>
          <p:cNvGrpSpPr/>
          <p:nvPr/>
        </p:nvGrpSpPr>
        <p:grpSpPr>
          <a:xfrm>
            <a:off x="6097839" y="1115793"/>
            <a:ext cx="6094162" cy="1925172"/>
            <a:chOff x="0" y="0"/>
            <a:chExt cx="6094161" cy="1925170"/>
          </a:xfrm>
        </p:grpSpPr>
        <p:sp>
          <p:nvSpPr>
            <p:cNvPr id="6" name="Shape 385"/>
            <p:cNvSpPr/>
            <p:nvPr/>
          </p:nvSpPr>
          <p:spPr>
            <a:xfrm>
              <a:off x="0" y="-1"/>
              <a:ext cx="5698091" cy="19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28" y="0"/>
                  </a:lnTo>
                  <a:lnTo>
                    <a:pt x="21600" y="0"/>
                  </a:lnTo>
                  <a:lnTo>
                    <a:pt x="20172" y="21600"/>
                  </a:lnTo>
                  <a:close/>
                </a:path>
              </a:pathLst>
            </a:cu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 386"/>
            <p:cNvSpPr/>
            <p:nvPr/>
          </p:nvSpPr>
          <p:spPr>
            <a:xfrm>
              <a:off x="456989" y="-1"/>
              <a:ext cx="5637173" cy="1925172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Shape 387"/>
          <p:cNvSpPr txBox="1"/>
          <p:nvPr/>
        </p:nvSpPr>
        <p:spPr>
          <a:xfrm>
            <a:off x="6554827" y="1688176"/>
            <a:ext cx="572355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t>World-class Testing Centre </a:t>
            </a:r>
          </a:p>
        </p:txBody>
      </p:sp>
      <p:pic>
        <p:nvPicPr>
          <p:cNvPr id="9" name="Shape 388" descr="Shape 38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064" y="3069089"/>
            <a:ext cx="2095683" cy="1418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hape 389" descr="Shape 38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567" y="3327312"/>
            <a:ext cx="2684086" cy="116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hape 390" descr="Shape 39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2063" y="4598894"/>
            <a:ext cx="1810504" cy="144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hape 392" descr="Shape 39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2565" y="4598894"/>
            <a:ext cx="1955275" cy="144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hape 393" descr="Shape 39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0468" y="3069089"/>
            <a:ext cx="1945958" cy="1418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hape 394" descr="Shape 39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0468" y="4598894"/>
            <a:ext cx="1945958" cy="14450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Shape 395"/>
          <p:cNvGrpSpPr/>
          <p:nvPr/>
        </p:nvGrpSpPr>
        <p:grpSpPr>
          <a:xfrm>
            <a:off x="220467" y="3069090"/>
            <a:ext cx="1945958" cy="352540"/>
            <a:chOff x="0" y="0"/>
            <a:chExt cx="1945957" cy="352539"/>
          </a:xfrm>
        </p:grpSpPr>
        <p:sp>
          <p:nvSpPr>
            <p:cNvPr id="16" name="Rectangle"/>
            <p:cNvSpPr/>
            <p:nvPr/>
          </p:nvSpPr>
          <p:spPr>
            <a:xfrm>
              <a:off x="0" y="0"/>
              <a:ext cx="1945958" cy="352540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" name="Network Lab"/>
            <p:cNvSpPr txBox="1"/>
            <p:nvPr/>
          </p:nvSpPr>
          <p:spPr>
            <a:xfrm>
              <a:off x="0" y="6199"/>
              <a:ext cx="1945958" cy="340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Network Lab</a:t>
              </a:r>
            </a:p>
          </p:txBody>
        </p:sp>
      </p:grpSp>
      <p:grpSp>
        <p:nvGrpSpPr>
          <p:cNvPr id="18" name="Shape 396"/>
          <p:cNvGrpSpPr/>
          <p:nvPr/>
        </p:nvGrpSpPr>
        <p:grpSpPr>
          <a:xfrm>
            <a:off x="2292062" y="3069090"/>
            <a:ext cx="3764090" cy="352540"/>
            <a:chOff x="0" y="0"/>
            <a:chExt cx="3764088" cy="352539"/>
          </a:xfrm>
        </p:grpSpPr>
        <p:sp>
          <p:nvSpPr>
            <p:cNvPr id="19" name="Rectangle"/>
            <p:cNvSpPr/>
            <p:nvPr/>
          </p:nvSpPr>
          <p:spPr>
            <a:xfrm>
              <a:off x="-1" y="0"/>
              <a:ext cx="3764090" cy="352540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" name="Fiber Characterization"/>
            <p:cNvSpPr txBox="1"/>
            <p:nvPr/>
          </p:nvSpPr>
          <p:spPr>
            <a:xfrm>
              <a:off x="-1" y="6199"/>
              <a:ext cx="3764090" cy="340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Fiber Characterization</a:t>
              </a:r>
            </a:p>
          </p:txBody>
        </p:sp>
      </p:grpSp>
      <p:grpSp>
        <p:nvGrpSpPr>
          <p:cNvPr id="21" name="Shape 397"/>
          <p:cNvGrpSpPr/>
          <p:nvPr/>
        </p:nvGrpSpPr>
        <p:grpSpPr>
          <a:xfrm>
            <a:off x="220467" y="4598894"/>
            <a:ext cx="1945958" cy="352541"/>
            <a:chOff x="0" y="0"/>
            <a:chExt cx="1945957" cy="352539"/>
          </a:xfrm>
        </p:grpSpPr>
        <p:sp>
          <p:nvSpPr>
            <p:cNvPr id="22" name="Rectangle"/>
            <p:cNvSpPr/>
            <p:nvPr/>
          </p:nvSpPr>
          <p:spPr>
            <a:xfrm>
              <a:off x="0" y="0"/>
              <a:ext cx="1945958" cy="352540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" name="Strength Testing"/>
            <p:cNvSpPr txBox="1"/>
            <p:nvPr/>
          </p:nvSpPr>
          <p:spPr>
            <a:xfrm>
              <a:off x="0" y="6199"/>
              <a:ext cx="1945958" cy="340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Strength Testing</a:t>
              </a:r>
            </a:p>
          </p:txBody>
        </p:sp>
      </p:grpSp>
      <p:grpSp>
        <p:nvGrpSpPr>
          <p:cNvPr id="24" name="Shape 398"/>
          <p:cNvGrpSpPr/>
          <p:nvPr/>
        </p:nvGrpSpPr>
        <p:grpSpPr>
          <a:xfrm>
            <a:off x="2292064" y="4598894"/>
            <a:ext cx="3433487" cy="352541"/>
            <a:chOff x="0" y="0"/>
            <a:chExt cx="3433486" cy="352539"/>
          </a:xfrm>
        </p:grpSpPr>
        <p:sp>
          <p:nvSpPr>
            <p:cNvPr id="25" name="Rectangle"/>
            <p:cNvSpPr/>
            <p:nvPr/>
          </p:nvSpPr>
          <p:spPr>
            <a:xfrm>
              <a:off x="0" y="0"/>
              <a:ext cx="3433487" cy="352540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" name="Strength Testing"/>
            <p:cNvSpPr txBox="1"/>
            <p:nvPr/>
          </p:nvSpPr>
          <p:spPr>
            <a:xfrm>
              <a:off x="0" y="6199"/>
              <a:ext cx="3433487" cy="340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Strength Testing</a:t>
              </a:r>
            </a:p>
          </p:txBody>
        </p:sp>
      </p:grpSp>
      <p:sp>
        <p:nvSpPr>
          <p:cNvPr id="27" name="Shape 399"/>
          <p:cNvSpPr txBox="1"/>
          <p:nvPr/>
        </p:nvSpPr>
        <p:spPr>
          <a:xfrm>
            <a:off x="308475" y="1146593"/>
            <a:ext cx="5789364" cy="1631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699" tIns="45699" rIns="45699" bIns="45699" anchor="ctr">
            <a:spAutoFit/>
          </a:bodyPr>
          <a:lstStyle/>
          <a:p>
            <a:pPr marL="342900" indent="-342900">
              <a:buSzPct val="100000"/>
              <a:buChar char="➢"/>
              <a:defRPr sz="2000" b="1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Rigorous &amp; integrated system of quality checks </a:t>
            </a:r>
          </a:p>
          <a:p>
            <a:pPr marL="342900" indent="-342900">
              <a:buSzPct val="100000"/>
              <a:buChar char="➢"/>
              <a:defRPr sz="2000" b="1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Analytical controls </a:t>
            </a:r>
            <a:r>
              <a:rPr dirty="0" smtClean="0"/>
              <a:t>&amp;</a:t>
            </a:r>
            <a:r>
              <a:rPr lang="en-US" dirty="0" smtClean="0"/>
              <a:t> </a:t>
            </a:r>
            <a:r>
              <a:rPr dirty="0" smtClean="0"/>
              <a:t>Comprehensive </a:t>
            </a:r>
            <a:r>
              <a:rPr dirty="0"/>
              <a:t>traceability </a:t>
            </a:r>
            <a:r>
              <a:rPr dirty="0" smtClean="0"/>
              <a:t>procedures</a:t>
            </a:r>
            <a:endParaRPr lang="en-US" dirty="0" smtClean="0"/>
          </a:p>
          <a:p>
            <a:pPr marL="342900" indent="-342900">
              <a:buSzPct val="100000"/>
              <a:buChar char="➢"/>
              <a:defRPr sz="2000" b="1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Enhance Micro –bending Performance Fiber </a:t>
            </a:r>
          </a:p>
          <a:p>
            <a:pPr marL="342900" indent="-342900">
              <a:buSzPct val="100000"/>
              <a:buChar char="➢"/>
              <a:defRPr sz="2000" b="1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“Low water Peak Fiber” to “No </a:t>
            </a:r>
            <a:r>
              <a:rPr lang="en-US" dirty="0"/>
              <a:t>W</a:t>
            </a:r>
            <a:r>
              <a:rPr lang="en-US" dirty="0" smtClean="0"/>
              <a:t>ater Peak Fiber”</a:t>
            </a:r>
            <a:endParaRPr dirty="0"/>
          </a:p>
        </p:txBody>
      </p:sp>
      <p:grpSp>
        <p:nvGrpSpPr>
          <p:cNvPr id="28" name="Shape 400"/>
          <p:cNvGrpSpPr/>
          <p:nvPr/>
        </p:nvGrpSpPr>
        <p:grpSpPr>
          <a:xfrm>
            <a:off x="5471561" y="3069088"/>
            <a:ext cx="1315093" cy="2974811"/>
            <a:chOff x="0" y="0"/>
            <a:chExt cx="1315091" cy="2974809"/>
          </a:xfrm>
        </p:grpSpPr>
        <p:sp>
          <p:nvSpPr>
            <p:cNvPr id="29" name="Shape 401"/>
            <p:cNvSpPr/>
            <p:nvPr/>
          </p:nvSpPr>
          <p:spPr>
            <a:xfrm>
              <a:off x="0" y="1669"/>
              <a:ext cx="1202951" cy="2973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211" y="0"/>
                  </a:lnTo>
                  <a:lnTo>
                    <a:pt x="21600" y="0"/>
                  </a:lnTo>
                  <a:lnTo>
                    <a:pt x="11389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 402"/>
            <p:cNvSpPr/>
            <p:nvPr/>
          </p:nvSpPr>
          <p:spPr>
            <a:xfrm rot="10800000">
              <a:off x="584590" y="0"/>
              <a:ext cx="730502" cy="297480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" name="Shape 403"/>
          <p:cNvSpPr txBox="1"/>
          <p:nvPr/>
        </p:nvSpPr>
        <p:spPr>
          <a:xfrm>
            <a:off x="5584871" y="3282855"/>
            <a:ext cx="6720438" cy="21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0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defRPr sz="2000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ctr">
              <a:defRPr sz="2000" b="1" cap="small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Products Tested &amp; Certified By Renowned Laboratories </a:t>
            </a:r>
            <a:endParaRPr dirty="0" smtClean="0"/>
          </a:p>
          <a:p>
            <a:pPr algn="ctr">
              <a:defRPr sz="1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TLC</a:t>
            </a:r>
            <a:endParaRPr dirty="0" smtClean="0"/>
          </a:p>
          <a:p>
            <a:pPr algn="ctr">
              <a:defRPr sz="1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ctr">
              <a:defRPr sz="2000" b="1" cap="small">
                <a:solidFill>
                  <a:srgbClr val="0066B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Operations Comply With Highest Worldwide </a:t>
            </a:r>
            <a:r>
              <a:rPr dirty="0" smtClean="0"/>
              <a:t>Standards </a:t>
            </a:r>
            <a:endParaRPr dirty="0"/>
          </a:p>
          <a:p>
            <a:pPr algn="ctr">
              <a:defRPr sz="1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IEC,GB/T 9771.3</a:t>
            </a:r>
            <a:endParaRPr dirty="0"/>
          </a:p>
        </p:txBody>
      </p:sp>
      <p:sp>
        <p:nvSpPr>
          <p:cNvPr id="32" name="Rectangle 40"/>
          <p:cNvSpPr txBox="1"/>
          <p:nvPr/>
        </p:nvSpPr>
        <p:spPr>
          <a:xfrm>
            <a:off x="11871320" y="6298891"/>
            <a:ext cx="171094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 algn="r" defTabSz="1137173">
              <a:lnSpc>
                <a:spcPct val="900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10</a:t>
            </a:r>
          </a:p>
        </p:txBody>
      </p:sp>
      <p:grpSp>
        <p:nvGrpSpPr>
          <p:cNvPr id="33" name="Shape 180"/>
          <p:cNvGrpSpPr/>
          <p:nvPr/>
        </p:nvGrpSpPr>
        <p:grpSpPr>
          <a:xfrm>
            <a:off x="-1" y="6112542"/>
            <a:ext cx="12210819" cy="540001"/>
            <a:chOff x="0" y="0"/>
            <a:chExt cx="12210817" cy="539999"/>
          </a:xfrm>
        </p:grpSpPr>
        <p:sp>
          <p:nvSpPr>
            <p:cNvPr id="34" name="Rectangle"/>
            <p:cNvSpPr/>
            <p:nvPr/>
          </p:nvSpPr>
          <p:spPr>
            <a:xfrm>
              <a:off x="-1" y="0"/>
              <a:ext cx="12210819" cy="540000"/>
            </a:xfrm>
            <a:prstGeom prst="rect">
              <a:avLst/>
            </a:prstGeom>
            <a:gradFill flip="none" rotWithShape="1">
              <a:gsLst>
                <a:gs pos="0">
                  <a:srgbClr val="00662E"/>
                </a:gs>
                <a:gs pos="50000">
                  <a:srgbClr val="009343"/>
                </a:gs>
                <a:gs pos="100000">
                  <a:srgbClr val="00B050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endParaRPr/>
            </a:p>
          </p:txBody>
        </p:sp>
        <p:sp>
          <p:nvSpPr>
            <p:cNvPr id="35" name="We ensure our Product Quality exceeds Global Standards"/>
            <p:cNvSpPr txBox="1"/>
            <p:nvPr/>
          </p:nvSpPr>
          <p:spPr>
            <a:xfrm>
              <a:off x="-1" y="84599"/>
              <a:ext cx="12210819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We ensure our Product Quality exceeds Global Standards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18449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V9iLp.S1mvkJAu2Qa6G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gBBwsBQN.DJ1WpAWIeZ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j3jdO_T4qH9.oIb5ya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qpNQTAT6G4sG6zCNOx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HNurcBRxGRJqow9vPl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8ezm9JnTuiUuSW3Z8hNK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HlvCPQSUKA4GTnvyfO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vdNl0FQyG4ANiBsWz0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DbhXnVVQEGH9uZUnrHY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RtImyxfQf25r3GB67D9o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nLn8x0Q5Ws8e56ixTbw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1D6E75DE-FE26-4F4B-BF4A-29F8499FE2B4}" vid="{7D857740-B53E-9D41-8A75-94975A333B4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PPT_theme</Template>
  <TotalTime>649</TotalTime>
  <Words>888</Words>
  <Application>Microsoft Office PowerPoint</Application>
  <PresentationFormat>Widescreen</PresentationFormat>
  <Paragraphs>271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Abadi MT Condensed Light</vt:lpstr>
      <vt:lpstr>Arial</vt:lpstr>
      <vt:lpstr>Arial Narrow</vt:lpstr>
      <vt:lpstr>Calibri</vt:lpstr>
      <vt:lpstr>Calibri Light</vt:lpstr>
      <vt:lpstr>Georgia</vt:lpstr>
      <vt:lpstr>Helvetica</vt:lpstr>
      <vt:lpstr>Helvetica Neue Medium</vt:lpstr>
      <vt:lpstr>Trebuchet MS</vt:lpstr>
      <vt:lpstr>Wingdings</vt:lpstr>
      <vt:lpstr>Office Theme</vt:lpstr>
      <vt:lpstr>Jiangsu Sterlite Tongguang Fiber Co. Ltd.   Corporate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portfolio of Optical Communication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Jiangsu Sterlite Tongguang                 Fiber Co. Ltd.  Corporate Profile</dc:title>
  <dc:creator>Khushboo Gupta</dc:creator>
  <cp:lastModifiedBy>Khushboo Gupta</cp:lastModifiedBy>
  <cp:revision>45</cp:revision>
  <dcterms:created xsi:type="dcterms:W3CDTF">2018-08-28T05:42:26Z</dcterms:created>
  <dcterms:modified xsi:type="dcterms:W3CDTF">2018-08-31T07:50:45Z</dcterms:modified>
</cp:coreProperties>
</file>